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4000" r:id="rId2"/>
  </p:sldMasterIdLst>
  <p:notesMasterIdLst>
    <p:notesMasterId r:id="rId13"/>
  </p:notesMasterIdLst>
  <p:sldIdLst>
    <p:sldId id="455" r:id="rId3"/>
    <p:sldId id="459" r:id="rId4"/>
    <p:sldId id="457" r:id="rId5"/>
    <p:sldId id="432" r:id="rId6"/>
    <p:sldId id="437" r:id="rId7"/>
    <p:sldId id="458" r:id="rId8"/>
    <p:sldId id="439" r:id="rId9"/>
    <p:sldId id="460" r:id="rId10"/>
    <p:sldId id="461" r:id="rId11"/>
    <p:sldId id="352" r:id="rId12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4" autoAdjust="0"/>
    <p:restoredTop sz="94660"/>
  </p:normalViewPr>
  <p:slideViewPr>
    <p:cSldViewPr snapToGrid="0">
      <p:cViewPr varScale="1">
        <p:scale>
          <a:sx n="75" d="100"/>
          <a:sy n="75" d="100"/>
        </p:scale>
        <p:origin x="21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15018-4D23-42E3-9AF8-83F4191A5831}" type="datetimeFigureOut">
              <a:rPr kumimoji="1" lang="ja-JP" altLang="en-US" smtClean="0"/>
              <a:t>2024/12/28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61376-2FFE-4931-AFFC-73A2506809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2077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４で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161376-2FFE-4931-AFFC-73A2506809F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5220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2024/12/28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4411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2024/12/28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397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2024/12/28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9779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2024/12/28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7077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2024/12/28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0004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2024/12/28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2642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2024/12/28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9619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2024/12/28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6849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2024/12/28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9921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8573315-261D-4FF4-B405-DED7B459784C}" type="datetimeFigureOut">
              <a:rPr kumimoji="1" lang="ja-JP" altLang="en-US" smtClean="0"/>
              <a:t>2024/12/28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3462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2024/12/28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8241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2024/12/28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92756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2024/12/28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193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2024/12/28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2580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2024/12/28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36944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2024/12/28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32519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2024/12/28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4512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2024/12/28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58981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2024/12/28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0919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2024/12/28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28236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2024/12/28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005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2024/12/28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4428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2024/12/28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636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2024/12/28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409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2024/12/28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13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2024/12/28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0404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2024/12/28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990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2024/12/28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1743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8573315-261D-4FF4-B405-DED7B459784C}" type="datetimeFigureOut">
              <a:rPr kumimoji="1" lang="ja-JP" altLang="en-US" smtClean="0"/>
              <a:t>2024/12/28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6953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8573315-261D-4FF4-B405-DED7B459784C}" type="datetimeFigureOut">
              <a:rPr kumimoji="1" lang="ja-JP" altLang="en-US" smtClean="0"/>
              <a:t>2024/12/28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03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kumimoji="1"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図 47" descr="ブルー, 座る, ボール, 雪 が含まれている画像&#10;&#10;自動的に生成された説明">
            <a:extLst>
              <a:ext uri="{FF2B5EF4-FFF2-40B4-BE49-F238E27FC236}">
                <a16:creationId xmlns:a16="http://schemas.microsoft.com/office/drawing/2014/main" id="{D85BE97F-018A-4D81-BF92-A72A4A6765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15" b="2441"/>
          <a:stretch/>
        </p:blipFill>
        <p:spPr>
          <a:xfrm>
            <a:off x="1" y="10"/>
            <a:ext cx="12192000" cy="6003842"/>
          </a:xfrm>
          <a:custGeom>
            <a:avLst/>
            <a:gdLst/>
            <a:ahLst/>
            <a:cxnLst/>
            <a:rect l="l" t="t" r="r" b="b"/>
            <a:pathLst>
              <a:path w="12187427" h="6003852">
                <a:moveTo>
                  <a:pt x="0" y="0"/>
                </a:moveTo>
                <a:lnTo>
                  <a:pt x="12187427" y="0"/>
                </a:lnTo>
                <a:lnTo>
                  <a:pt x="12187427" y="4772371"/>
                </a:lnTo>
                <a:lnTo>
                  <a:pt x="11865111" y="4913285"/>
                </a:lnTo>
                <a:cubicBezTo>
                  <a:pt x="10225213" y="5601147"/>
                  <a:pt x="8237833" y="6003852"/>
                  <a:pt x="6096000" y="6003852"/>
                </a:cubicBezTo>
                <a:cubicBezTo>
                  <a:pt x="3811379" y="6003852"/>
                  <a:pt x="1702489" y="5545663"/>
                  <a:pt x="3601" y="4771946"/>
                </a:cubicBezTo>
                <a:lnTo>
                  <a:pt x="0" y="4770223"/>
                </a:lnTo>
                <a:close/>
              </a:path>
            </a:pathLst>
          </a:cu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F9A75CD-CE2C-4909-902A-CD1282DBADD6}"/>
              </a:ext>
            </a:extLst>
          </p:cNvPr>
          <p:cNvSpPr txBox="1"/>
          <p:nvPr/>
        </p:nvSpPr>
        <p:spPr>
          <a:xfrm>
            <a:off x="3432681" y="1669435"/>
            <a:ext cx="27834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まとめ</a:t>
            </a:r>
          </a:p>
        </p:txBody>
      </p:sp>
    </p:spTree>
    <p:extLst>
      <p:ext uri="{BB962C8B-B14F-4D97-AF65-F5344CB8AC3E}">
        <p14:creationId xmlns:p14="http://schemas.microsoft.com/office/powerpoint/2010/main" val="281070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F1CC53-719A-4763-BF30-5E25A63C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835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1084004-ADCF-43F1-B825-05DB236D0B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" r="6072" b="-3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5A21F4E-D3EE-45A3-BDA4-C654F15A0834}"/>
              </a:ext>
            </a:extLst>
          </p:cNvPr>
          <p:cNvSpPr txBox="1"/>
          <p:nvPr/>
        </p:nvSpPr>
        <p:spPr>
          <a:xfrm>
            <a:off x="7820307" y="917725"/>
            <a:ext cx="3633752" cy="4852362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ja-JP" altLang="en-US" b="1" dirty="0">
                <a:solidFill>
                  <a:srgbClr val="FFFFFF"/>
                </a:solidFill>
              </a:rPr>
              <a:t>マメ　リュック　アイン　コテツ　</a:t>
            </a:r>
            <a:endParaRPr lang="en-US" altLang="ja-JP" b="1" dirty="0">
              <a:solidFill>
                <a:srgbClr val="FFFFFF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1D74262-0ED8-F41F-E283-111BE2CD5CC0}"/>
              </a:ext>
            </a:extLst>
          </p:cNvPr>
          <p:cNvSpPr txBox="1"/>
          <p:nvPr/>
        </p:nvSpPr>
        <p:spPr>
          <a:xfrm>
            <a:off x="1630359" y="4781248"/>
            <a:ext cx="40178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dirty="0"/>
              <a:t>うちのワンコたち</a:t>
            </a:r>
          </a:p>
        </p:txBody>
      </p:sp>
    </p:spTree>
    <p:extLst>
      <p:ext uri="{BB962C8B-B14F-4D97-AF65-F5344CB8AC3E}">
        <p14:creationId xmlns:p14="http://schemas.microsoft.com/office/powerpoint/2010/main" val="237035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2724CD6-9F2D-4E92-9268-06F0555AD06A}"/>
              </a:ext>
            </a:extLst>
          </p:cNvPr>
          <p:cNvSpPr txBox="1"/>
          <p:nvPr/>
        </p:nvSpPr>
        <p:spPr>
          <a:xfrm>
            <a:off x="290647" y="133266"/>
            <a:ext cx="8958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/>
              <a:t>速さ　道のり　時間　のどれ？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7E8E0B3-98B2-4500-8F34-AABAB1B030E7}"/>
              </a:ext>
            </a:extLst>
          </p:cNvPr>
          <p:cNvSpPr txBox="1"/>
          <p:nvPr/>
        </p:nvSpPr>
        <p:spPr>
          <a:xfrm>
            <a:off x="5431085" y="3209695"/>
            <a:ext cx="27834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/>
              <a:t>150</a:t>
            </a:r>
            <a:r>
              <a:rPr kumimoji="1" lang="ja-JP" altLang="en-US" sz="6000" b="1" dirty="0"/>
              <a:t>分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2298D79-2297-43A1-980D-3B7266B96818}"/>
              </a:ext>
            </a:extLst>
          </p:cNvPr>
          <p:cNvSpPr txBox="1"/>
          <p:nvPr/>
        </p:nvSpPr>
        <p:spPr>
          <a:xfrm>
            <a:off x="3501678" y="4256784"/>
            <a:ext cx="23520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/>
              <a:t>5</a:t>
            </a:r>
            <a:r>
              <a:rPr kumimoji="1" lang="ja-JP" altLang="en-US" sz="6000" b="1" dirty="0"/>
              <a:t>秒後</a:t>
            </a:r>
            <a:endParaRPr kumimoji="1" lang="en-US" altLang="ja-JP" sz="60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17D2CFC-95E2-4D8A-9D93-97EF10D4554E}"/>
              </a:ext>
            </a:extLst>
          </p:cNvPr>
          <p:cNvSpPr txBox="1"/>
          <p:nvPr/>
        </p:nvSpPr>
        <p:spPr>
          <a:xfrm>
            <a:off x="1171864" y="4152993"/>
            <a:ext cx="16291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/>
              <a:t>3</a:t>
            </a:r>
            <a:r>
              <a:rPr kumimoji="1" lang="ja-JP" altLang="en-US" sz="6000" b="1" dirty="0"/>
              <a:t>㎞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478D96E-EB8E-46F5-BFB9-84E2B4B0DFF1}"/>
              </a:ext>
            </a:extLst>
          </p:cNvPr>
          <p:cNvSpPr txBox="1"/>
          <p:nvPr/>
        </p:nvSpPr>
        <p:spPr>
          <a:xfrm>
            <a:off x="541197" y="3241818"/>
            <a:ext cx="39733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秒速</a:t>
            </a:r>
            <a:r>
              <a:rPr kumimoji="1" lang="en-US" altLang="ja-JP" sz="6000" b="1" dirty="0"/>
              <a:t>200</a:t>
            </a:r>
            <a:r>
              <a:rPr kumimoji="1" lang="ja-JP" altLang="en-US" sz="6000" b="1" dirty="0"/>
              <a:t>ｍ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5D488AA-52E0-4DA5-A107-A9D8D6322994}"/>
              </a:ext>
            </a:extLst>
          </p:cNvPr>
          <p:cNvSpPr txBox="1"/>
          <p:nvPr/>
        </p:nvSpPr>
        <p:spPr>
          <a:xfrm>
            <a:off x="541197" y="2007889"/>
            <a:ext cx="100367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b="1" dirty="0"/>
              <a:t>10</a:t>
            </a:r>
            <a:r>
              <a:rPr kumimoji="1" lang="ja-JP" altLang="en-US" sz="6600" b="1" dirty="0"/>
              <a:t>㎞</a:t>
            </a:r>
            <a:r>
              <a:rPr kumimoji="1" lang="ja-JP" altLang="en-US" sz="4400" b="1" dirty="0"/>
              <a:t>の道のりを歩いてかえりました</a:t>
            </a:r>
            <a:endParaRPr kumimoji="1" lang="ja-JP" altLang="en-US" sz="54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EB1B6A2-75D3-460B-B6C9-B45A8EFCC52D}"/>
              </a:ext>
            </a:extLst>
          </p:cNvPr>
          <p:cNvSpPr txBox="1"/>
          <p:nvPr/>
        </p:nvSpPr>
        <p:spPr>
          <a:xfrm>
            <a:off x="7963305" y="3287615"/>
            <a:ext cx="41206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分速</a:t>
            </a:r>
            <a:r>
              <a:rPr kumimoji="1" lang="en-US" altLang="ja-JP" sz="6000" b="1" dirty="0"/>
              <a:t>600</a:t>
            </a:r>
            <a:r>
              <a:rPr kumimoji="1" lang="ja-JP" altLang="en-US" sz="6000" b="1" dirty="0"/>
              <a:t>ｍ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D069797-3315-4A4B-BCAB-A46E8B102984}"/>
              </a:ext>
            </a:extLst>
          </p:cNvPr>
          <p:cNvSpPr txBox="1"/>
          <p:nvPr/>
        </p:nvSpPr>
        <p:spPr>
          <a:xfrm>
            <a:off x="6996108" y="4458577"/>
            <a:ext cx="27834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/>
              <a:t>3</a:t>
            </a:r>
            <a:r>
              <a:rPr kumimoji="1" lang="ja-JP" altLang="en-US" sz="6000" b="1" dirty="0"/>
              <a:t>分間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F953967-B51A-464C-8C05-987B558F9352}"/>
              </a:ext>
            </a:extLst>
          </p:cNvPr>
          <p:cNvSpPr txBox="1"/>
          <p:nvPr/>
        </p:nvSpPr>
        <p:spPr>
          <a:xfrm>
            <a:off x="290647" y="5196273"/>
            <a:ext cx="67054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/>
              <a:t>時速</a:t>
            </a:r>
            <a:r>
              <a:rPr kumimoji="1" lang="en-US" altLang="ja-JP" sz="6000" b="1" dirty="0"/>
              <a:t>60</a:t>
            </a:r>
            <a:r>
              <a:rPr kumimoji="1" lang="ja-JP" altLang="en-US" sz="6000" b="1" dirty="0"/>
              <a:t>㎞</a:t>
            </a:r>
            <a:r>
              <a:rPr kumimoji="1" lang="ja-JP" altLang="en-US" sz="4800" b="1" dirty="0"/>
              <a:t>で</a:t>
            </a:r>
            <a:r>
              <a:rPr kumimoji="1" lang="ja-JP" altLang="en-US" sz="4400" b="1" dirty="0"/>
              <a:t>走りました</a:t>
            </a:r>
            <a:endParaRPr kumimoji="1" lang="en-US" altLang="ja-JP" sz="60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AC738AD-D9CF-4452-AD92-771334D78D22}"/>
              </a:ext>
            </a:extLst>
          </p:cNvPr>
          <p:cNvSpPr txBox="1"/>
          <p:nvPr/>
        </p:nvSpPr>
        <p:spPr>
          <a:xfrm>
            <a:off x="5917644" y="5811123"/>
            <a:ext cx="56742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/>
              <a:t>10</a:t>
            </a:r>
            <a:r>
              <a:rPr lang="ja-JP" altLang="en-US" sz="6000" b="1" dirty="0"/>
              <a:t>分たちました</a:t>
            </a:r>
            <a:endParaRPr kumimoji="1" lang="ja-JP" altLang="en-US" sz="6000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595C788-52BC-4321-9EE0-D25EC7B746A6}"/>
              </a:ext>
            </a:extLst>
          </p:cNvPr>
          <p:cNvSpPr txBox="1"/>
          <p:nvPr/>
        </p:nvSpPr>
        <p:spPr>
          <a:xfrm>
            <a:off x="924160" y="1022385"/>
            <a:ext cx="103436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家から学校まで</a:t>
            </a:r>
            <a:r>
              <a:rPr lang="en-US" altLang="ja-JP" sz="5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lang="ja-JP" altLang="en-US" sz="5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時間</a:t>
            </a:r>
            <a:r>
              <a:rPr lang="en-US" altLang="ja-JP" sz="5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30</a:t>
            </a:r>
            <a:r>
              <a:rPr lang="ja-JP" altLang="en-US" sz="5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分</a:t>
            </a:r>
            <a:r>
              <a:rPr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かかります</a:t>
            </a:r>
            <a:endParaRPr kumimoji="1" lang="ja-JP" altLang="en-US" sz="4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099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2B5B8EA-EEE3-4A09-AD29-F125DD751DFB}"/>
              </a:ext>
            </a:extLst>
          </p:cNvPr>
          <p:cNvSpPr txBox="1"/>
          <p:nvPr/>
        </p:nvSpPr>
        <p:spPr>
          <a:xfrm>
            <a:off x="637708" y="538415"/>
            <a:ext cx="105977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次の四角の中に，速さ，道のり，時間のどれかを</a:t>
            </a:r>
            <a:endParaRPr kumimoji="1" lang="en-US" altLang="ja-JP" sz="3600" b="1" dirty="0"/>
          </a:p>
          <a:p>
            <a:r>
              <a:rPr kumimoji="1" lang="ja-JP" altLang="en-US" sz="3600" b="1" dirty="0"/>
              <a:t>あてはめて，正しい式をつくりましょう。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04F4072-9CFC-41F8-934E-5C5D940DEF6A}"/>
              </a:ext>
            </a:extLst>
          </p:cNvPr>
          <p:cNvSpPr txBox="1"/>
          <p:nvPr/>
        </p:nvSpPr>
        <p:spPr>
          <a:xfrm>
            <a:off x="1820975" y="2681325"/>
            <a:ext cx="2798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①　速さ＝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A2A485C-2246-452F-A2E8-223D4538797F}"/>
              </a:ext>
            </a:extLst>
          </p:cNvPr>
          <p:cNvSpPr txBox="1"/>
          <p:nvPr/>
        </p:nvSpPr>
        <p:spPr>
          <a:xfrm>
            <a:off x="1869005" y="5651497"/>
            <a:ext cx="2798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③　時間＝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3FD5E7B-3402-422F-BF20-773797118854}"/>
              </a:ext>
            </a:extLst>
          </p:cNvPr>
          <p:cNvSpPr txBox="1"/>
          <p:nvPr/>
        </p:nvSpPr>
        <p:spPr>
          <a:xfrm>
            <a:off x="1810560" y="4060794"/>
            <a:ext cx="3336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②　道のり＝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E6DBB5D-B0C4-4FA9-9BD8-E3004B8AC0CA}"/>
              </a:ext>
            </a:extLst>
          </p:cNvPr>
          <p:cNvSpPr txBox="1"/>
          <p:nvPr/>
        </p:nvSpPr>
        <p:spPr>
          <a:xfrm>
            <a:off x="4505560" y="2681325"/>
            <a:ext cx="1792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道のり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9993051-2589-4978-868B-D8BFE5AC3F2A}"/>
              </a:ext>
            </a:extLst>
          </p:cNvPr>
          <p:cNvSpPr txBox="1"/>
          <p:nvPr/>
        </p:nvSpPr>
        <p:spPr>
          <a:xfrm>
            <a:off x="6101739" y="2450126"/>
            <a:ext cx="8755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b="1" dirty="0"/>
              <a:t>÷</a:t>
            </a:r>
            <a:endParaRPr kumimoji="1" lang="ja-JP" altLang="en-US" sz="66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2E4E1C3-D440-4A20-B523-2EED835BB92E}"/>
              </a:ext>
            </a:extLst>
          </p:cNvPr>
          <p:cNvSpPr txBox="1"/>
          <p:nvPr/>
        </p:nvSpPr>
        <p:spPr>
          <a:xfrm>
            <a:off x="5210253" y="4067042"/>
            <a:ext cx="1350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速さ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8068E81-0441-4493-9004-305476E3E860}"/>
              </a:ext>
            </a:extLst>
          </p:cNvPr>
          <p:cNvSpPr txBox="1"/>
          <p:nvPr/>
        </p:nvSpPr>
        <p:spPr>
          <a:xfrm>
            <a:off x="7206274" y="2659906"/>
            <a:ext cx="1218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時間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275AB35-D829-4C9C-80DD-4736522A2B39}"/>
              </a:ext>
            </a:extLst>
          </p:cNvPr>
          <p:cNvSpPr txBox="1"/>
          <p:nvPr/>
        </p:nvSpPr>
        <p:spPr>
          <a:xfrm>
            <a:off x="7628251" y="5598699"/>
            <a:ext cx="1350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速さ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B403D4B-8076-469C-992D-B706FB96B6A2}"/>
              </a:ext>
            </a:extLst>
          </p:cNvPr>
          <p:cNvSpPr txBox="1"/>
          <p:nvPr/>
        </p:nvSpPr>
        <p:spPr>
          <a:xfrm>
            <a:off x="7521430" y="4024157"/>
            <a:ext cx="1240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時間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6F0B419-3079-4AE9-B63C-AE4CF8BDBDC9}"/>
              </a:ext>
            </a:extLst>
          </p:cNvPr>
          <p:cNvSpPr txBox="1"/>
          <p:nvPr/>
        </p:nvSpPr>
        <p:spPr>
          <a:xfrm>
            <a:off x="6476800" y="3831466"/>
            <a:ext cx="8755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b="1" dirty="0"/>
              <a:t>×</a:t>
            </a:r>
            <a:endParaRPr kumimoji="1" lang="ja-JP" altLang="en-US" sz="66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4A114D5-D69F-4CAC-831D-63E93D15AA3F}"/>
              </a:ext>
            </a:extLst>
          </p:cNvPr>
          <p:cNvSpPr txBox="1"/>
          <p:nvPr/>
        </p:nvSpPr>
        <p:spPr>
          <a:xfrm>
            <a:off x="4667141" y="5651497"/>
            <a:ext cx="1792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道のり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4CD24EF-5C03-4D59-8BC2-784C08E3D2A1}"/>
              </a:ext>
            </a:extLst>
          </p:cNvPr>
          <p:cNvSpPr txBox="1"/>
          <p:nvPr/>
        </p:nvSpPr>
        <p:spPr>
          <a:xfrm>
            <a:off x="6346471" y="5451442"/>
            <a:ext cx="8755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b="1" dirty="0"/>
              <a:t>÷</a:t>
            </a:r>
            <a:endParaRPr kumimoji="1" lang="ja-JP" altLang="en-US" sz="6600" b="1" dirty="0"/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DE213CF5-94B1-427D-ABF4-7FA95C507396}"/>
              </a:ext>
            </a:extLst>
          </p:cNvPr>
          <p:cNvSpPr/>
          <p:nvPr/>
        </p:nvSpPr>
        <p:spPr>
          <a:xfrm>
            <a:off x="4505560" y="2629239"/>
            <a:ext cx="1596178" cy="70788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D5F19BA-AFE3-4D7E-A066-9E62FEA05C87}"/>
              </a:ext>
            </a:extLst>
          </p:cNvPr>
          <p:cNvSpPr txBox="1"/>
          <p:nvPr/>
        </p:nvSpPr>
        <p:spPr>
          <a:xfrm>
            <a:off x="194613" y="64431"/>
            <a:ext cx="21968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P.226　　１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28C74B3-6B7B-451F-B18B-E3396CEBC819}"/>
              </a:ext>
            </a:extLst>
          </p:cNvPr>
          <p:cNvSpPr txBox="1"/>
          <p:nvPr/>
        </p:nvSpPr>
        <p:spPr>
          <a:xfrm>
            <a:off x="1885922" y="1682662"/>
            <a:ext cx="77306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dirty="0"/>
              <a:t>だれでもできるのは①②③のどれ</a:t>
            </a:r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44333701-9151-4A9C-AAAD-636D157126D4}"/>
              </a:ext>
            </a:extLst>
          </p:cNvPr>
          <p:cNvSpPr/>
          <p:nvPr/>
        </p:nvSpPr>
        <p:spPr>
          <a:xfrm>
            <a:off x="4971614" y="4008708"/>
            <a:ext cx="1596178" cy="70788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A535FF2C-F372-4CF9-8C27-6EC8AEAD9103}"/>
              </a:ext>
            </a:extLst>
          </p:cNvPr>
          <p:cNvSpPr/>
          <p:nvPr/>
        </p:nvSpPr>
        <p:spPr>
          <a:xfrm>
            <a:off x="7017444" y="2638081"/>
            <a:ext cx="1596178" cy="70788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BBBE706F-41EF-4BC8-929C-782AC6557524}"/>
              </a:ext>
            </a:extLst>
          </p:cNvPr>
          <p:cNvSpPr/>
          <p:nvPr/>
        </p:nvSpPr>
        <p:spPr>
          <a:xfrm>
            <a:off x="7352349" y="5566271"/>
            <a:ext cx="1596178" cy="70788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4EBD0A7F-51C6-40DD-BAAB-319EC933475E}"/>
              </a:ext>
            </a:extLst>
          </p:cNvPr>
          <p:cNvSpPr/>
          <p:nvPr/>
        </p:nvSpPr>
        <p:spPr>
          <a:xfrm>
            <a:off x="4683103" y="5616830"/>
            <a:ext cx="1596178" cy="70788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11FBABDF-C014-4740-9D7A-28961B8EE621}"/>
              </a:ext>
            </a:extLst>
          </p:cNvPr>
          <p:cNvSpPr/>
          <p:nvPr/>
        </p:nvSpPr>
        <p:spPr>
          <a:xfrm>
            <a:off x="7334378" y="3972776"/>
            <a:ext cx="1596178" cy="70788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矢印: 右カーブ 5">
            <a:extLst>
              <a:ext uri="{FF2B5EF4-FFF2-40B4-BE49-F238E27FC236}">
                <a16:creationId xmlns:a16="http://schemas.microsoft.com/office/drawing/2014/main" id="{833B21CD-AE65-4333-8D84-E3328D92154D}"/>
              </a:ext>
            </a:extLst>
          </p:cNvPr>
          <p:cNvSpPr/>
          <p:nvPr/>
        </p:nvSpPr>
        <p:spPr>
          <a:xfrm>
            <a:off x="1191230" y="1957237"/>
            <a:ext cx="731520" cy="26380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DC8B2B9-6F9F-4F04-AE9D-C50F4A22DE4A}"/>
              </a:ext>
            </a:extLst>
          </p:cNvPr>
          <p:cNvSpPr txBox="1"/>
          <p:nvPr/>
        </p:nvSpPr>
        <p:spPr>
          <a:xfrm>
            <a:off x="3875898" y="4548399"/>
            <a:ext cx="69529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/>
              <a:t>６</a:t>
            </a:r>
            <a:r>
              <a:rPr kumimoji="1" lang="ja-JP" altLang="en-US" sz="4400" b="1" dirty="0"/>
              <a:t>＝  </a:t>
            </a:r>
            <a:r>
              <a:rPr kumimoji="1" lang="ja-JP" altLang="en-US" sz="4800" b="1" dirty="0"/>
              <a:t>２     </a:t>
            </a:r>
            <a:r>
              <a:rPr kumimoji="1" lang="en-US" altLang="ja-JP" sz="5400" b="1" dirty="0"/>
              <a:t>×   </a:t>
            </a:r>
            <a:r>
              <a:rPr kumimoji="1" lang="ja-JP" altLang="en-US" sz="4800" b="1" dirty="0"/>
              <a:t>３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3B111C9-1667-4578-B12F-96BBB93B2F54}"/>
              </a:ext>
            </a:extLst>
          </p:cNvPr>
          <p:cNvSpPr txBox="1"/>
          <p:nvPr/>
        </p:nvSpPr>
        <p:spPr>
          <a:xfrm>
            <a:off x="3539451" y="3131750"/>
            <a:ext cx="48853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 ＝   </a:t>
            </a:r>
            <a:r>
              <a:rPr kumimoji="1"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</a:t>
            </a:r>
            <a:r>
              <a:rPr kumimoji="1"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</a:t>
            </a:r>
            <a:r>
              <a:rPr kumimoji="1"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÷   </a:t>
            </a:r>
            <a:r>
              <a:rPr kumimoji="1"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３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62813852-E801-4B73-AD65-38026B80A6AE}"/>
              </a:ext>
            </a:extLst>
          </p:cNvPr>
          <p:cNvSpPr txBox="1"/>
          <p:nvPr/>
        </p:nvSpPr>
        <p:spPr>
          <a:xfrm>
            <a:off x="3653330" y="6220167"/>
            <a:ext cx="48853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３ ＝   </a:t>
            </a:r>
            <a:r>
              <a:rPr kumimoji="1"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</a:t>
            </a:r>
            <a:r>
              <a:rPr kumimoji="1"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</a:t>
            </a:r>
            <a:r>
              <a:rPr kumimoji="1"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÷   </a:t>
            </a:r>
            <a:r>
              <a:rPr kumimoji="1"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</a:t>
            </a:r>
          </a:p>
        </p:txBody>
      </p:sp>
    </p:spTree>
    <p:extLst>
      <p:ext uri="{BB962C8B-B14F-4D97-AF65-F5344CB8AC3E}">
        <p14:creationId xmlns:p14="http://schemas.microsoft.com/office/powerpoint/2010/main" val="333285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 animBg="1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6" grpId="0" animBg="1"/>
      <p:bldP spid="33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D1696F2-CECE-42A5-BEE6-A48C9F1FA5BD}"/>
              </a:ext>
            </a:extLst>
          </p:cNvPr>
          <p:cNvSpPr txBox="1"/>
          <p:nvPr/>
        </p:nvSpPr>
        <p:spPr>
          <a:xfrm>
            <a:off x="545689" y="1879250"/>
            <a:ext cx="1128957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400" b="1" dirty="0"/>
              <a:t>時速を出すので，150分を時間になおす。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A15162B-5780-428B-A4A8-7348D689809B}"/>
              </a:ext>
            </a:extLst>
          </p:cNvPr>
          <p:cNvSpPr txBox="1"/>
          <p:nvPr/>
        </p:nvSpPr>
        <p:spPr>
          <a:xfrm>
            <a:off x="1873489" y="4569278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b="1" dirty="0"/>
              <a:t>式</a:t>
            </a:r>
            <a:endParaRPr kumimoji="1" lang="ja-JP" altLang="en-US" sz="6000" b="1" dirty="0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585A9BEE-126C-4EBB-AEFE-632C90A92C36}"/>
              </a:ext>
            </a:extLst>
          </p:cNvPr>
          <p:cNvSpPr txBox="1"/>
          <p:nvPr/>
        </p:nvSpPr>
        <p:spPr>
          <a:xfrm>
            <a:off x="3306049" y="4569277"/>
            <a:ext cx="43713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/>
              <a:t>10÷2.5</a:t>
            </a:r>
            <a:r>
              <a:rPr lang="ja-JP" altLang="en-US" sz="6000" b="1" dirty="0"/>
              <a:t>＝</a:t>
            </a:r>
            <a:endParaRPr kumimoji="1" lang="ja-JP" altLang="en-US" sz="6000" b="1" dirty="0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628367EC-857E-4CE2-BE1A-9F53039042C8}"/>
              </a:ext>
            </a:extLst>
          </p:cNvPr>
          <p:cNvSpPr txBox="1"/>
          <p:nvPr/>
        </p:nvSpPr>
        <p:spPr>
          <a:xfrm>
            <a:off x="6737534" y="4569276"/>
            <a:ext cx="9271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/>
              <a:t>4</a:t>
            </a:r>
            <a:endParaRPr kumimoji="1" lang="ja-JP" altLang="en-US" sz="6000" b="1" dirty="0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8C58696C-B1D5-4DEF-ACC2-710755D815DA}"/>
              </a:ext>
            </a:extLst>
          </p:cNvPr>
          <p:cNvSpPr txBox="1"/>
          <p:nvPr/>
        </p:nvSpPr>
        <p:spPr>
          <a:xfrm>
            <a:off x="8259658" y="5124812"/>
            <a:ext cx="3513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時速</a:t>
            </a:r>
            <a:r>
              <a:rPr kumimoji="1" lang="en-US" altLang="ja-JP" sz="6000" b="1" dirty="0"/>
              <a:t>4km</a:t>
            </a:r>
            <a:endParaRPr kumimoji="1" lang="ja-JP" altLang="en-US" sz="60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729222A-7303-40B5-9D76-242A9CA613C1}"/>
              </a:ext>
            </a:extLst>
          </p:cNvPr>
          <p:cNvSpPr txBox="1"/>
          <p:nvPr/>
        </p:nvSpPr>
        <p:spPr>
          <a:xfrm>
            <a:off x="220269" y="107830"/>
            <a:ext cx="956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400" b="1" dirty="0"/>
              <a:t>P.226　２  　</a:t>
            </a:r>
            <a:r>
              <a:rPr lang="ja-JP" altLang="en-US" sz="4400" b="1" dirty="0">
                <a:solidFill>
                  <a:srgbClr val="FF0000"/>
                </a:solidFill>
              </a:rPr>
              <a:t>速さ</a:t>
            </a:r>
            <a:r>
              <a:rPr lang="ja-JP" altLang="en-US" sz="4400" b="1" dirty="0"/>
              <a:t>＝</a:t>
            </a:r>
            <a:r>
              <a:rPr lang="ja-JP" altLang="en-US" sz="4400" b="1" dirty="0">
                <a:solidFill>
                  <a:srgbClr val="00B050"/>
                </a:solidFill>
              </a:rPr>
              <a:t>道のり</a:t>
            </a:r>
            <a:r>
              <a:rPr lang="ja-JP" altLang="en-US" sz="4400" b="1" dirty="0"/>
              <a:t>÷</a:t>
            </a:r>
            <a:r>
              <a:rPr lang="ja-JP" altLang="en-US" sz="4400" b="1" dirty="0">
                <a:solidFill>
                  <a:srgbClr val="0070C0"/>
                </a:solidFill>
              </a:rPr>
              <a:t>時間</a:t>
            </a:r>
            <a:endParaRPr lang="ja-JP" altLang="en-US" sz="44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6E738DC-FADE-43AE-8FC0-6D4E60D44FC9}"/>
              </a:ext>
            </a:extLst>
          </p:cNvPr>
          <p:cNvSpPr txBox="1"/>
          <p:nvPr/>
        </p:nvSpPr>
        <p:spPr>
          <a:xfrm>
            <a:off x="545689" y="877272"/>
            <a:ext cx="1033027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400" b="1" dirty="0"/>
              <a:t>①</a:t>
            </a:r>
            <a:r>
              <a:rPr lang="ja-JP" altLang="en-US" sz="4400" b="1" dirty="0">
                <a:solidFill>
                  <a:srgbClr val="00B050"/>
                </a:solidFill>
              </a:rPr>
              <a:t>10㎞</a:t>
            </a:r>
            <a:r>
              <a:rPr lang="ja-JP" altLang="en-US" sz="4400" b="1" dirty="0"/>
              <a:t>を</a:t>
            </a:r>
            <a:r>
              <a:rPr lang="ja-JP" altLang="en-US" sz="4400" b="1" dirty="0">
                <a:solidFill>
                  <a:srgbClr val="0070C0"/>
                </a:solidFill>
              </a:rPr>
              <a:t>150分</a:t>
            </a:r>
            <a:r>
              <a:rPr lang="ja-JP" altLang="en-US" sz="4400" b="1" dirty="0"/>
              <a:t>で歩いたときの</a:t>
            </a:r>
            <a:r>
              <a:rPr lang="ja-JP" altLang="en-US" sz="4400" b="1" dirty="0">
                <a:solidFill>
                  <a:srgbClr val="FF0000"/>
                </a:solidFill>
              </a:rPr>
              <a:t>時速□㎞</a:t>
            </a:r>
            <a:endParaRPr lang="en-US" altLang="ja-JP" sz="4400" b="1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1BB43E6-262C-49B1-AFE3-16ADE0C0CE9E}"/>
              </a:ext>
            </a:extLst>
          </p:cNvPr>
          <p:cNvSpPr txBox="1"/>
          <p:nvPr/>
        </p:nvSpPr>
        <p:spPr>
          <a:xfrm>
            <a:off x="1369843" y="2684259"/>
            <a:ext cx="84144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400" b="1" dirty="0">
                <a:solidFill>
                  <a:srgbClr val="0070C0"/>
                </a:solidFill>
              </a:rPr>
              <a:t>150分</a:t>
            </a:r>
            <a:r>
              <a:rPr lang="ja-JP" altLang="en-US" sz="4400" b="1" dirty="0"/>
              <a:t>＝2時間30分＝</a:t>
            </a:r>
            <a:r>
              <a:rPr lang="ja-JP" altLang="en-US" sz="4400" b="1" dirty="0">
                <a:solidFill>
                  <a:srgbClr val="0070C0"/>
                </a:solidFill>
              </a:rPr>
              <a:t>2.5時間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AF76716-FFE3-4592-A190-3B2DDAA18178}"/>
              </a:ext>
            </a:extLst>
          </p:cNvPr>
          <p:cNvSpPr txBox="1"/>
          <p:nvPr/>
        </p:nvSpPr>
        <p:spPr>
          <a:xfrm>
            <a:off x="1369843" y="3435005"/>
            <a:ext cx="351074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400" b="1" dirty="0"/>
              <a:t>60</a:t>
            </a:r>
            <a:r>
              <a:rPr lang="ja-JP" altLang="en-US" sz="4400" b="1" dirty="0"/>
              <a:t>分＝</a:t>
            </a:r>
            <a:r>
              <a:rPr lang="en-US" altLang="ja-JP" sz="4400" b="1" dirty="0"/>
              <a:t>1</a:t>
            </a:r>
            <a:r>
              <a:rPr lang="ja-JP" altLang="en-US" sz="4400" b="1" dirty="0"/>
              <a:t>時間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6681C77-911C-4BEC-B66E-BE2E29D0D3B9}"/>
              </a:ext>
            </a:extLst>
          </p:cNvPr>
          <p:cNvSpPr txBox="1"/>
          <p:nvPr/>
        </p:nvSpPr>
        <p:spPr>
          <a:xfrm>
            <a:off x="5318334" y="3435004"/>
            <a:ext cx="30155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400" b="1" dirty="0"/>
              <a:t>150÷60</a:t>
            </a:r>
            <a:r>
              <a:rPr lang="ja-JP" altLang="en-US" sz="4400" b="1" dirty="0"/>
              <a:t>＝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D07B745-3305-4609-9C12-AE90A3A9385D}"/>
              </a:ext>
            </a:extLst>
          </p:cNvPr>
          <p:cNvSpPr txBox="1"/>
          <p:nvPr/>
        </p:nvSpPr>
        <p:spPr>
          <a:xfrm>
            <a:off x="8049108" y="3435001"/>
            <a:ext cx="10226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400" b="1" dirty="0"/>
              <a:t>2.5</a:t>
            </a:r>
            <a:endParaRPr lang="ja-JP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19999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4" grpId="0"/>
      <p:bldP spid="65" grpId="0"/>
      <p:bldP spid="66" grpId="0"/>
      <p:bldP spid="7" grpId="0"/>
      <p:bldP spid="8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857610A-0B9C-4D89-95D7-45772AF5A724}"/>
              </a:ext>
            </a:extLst>
          </p:cNvPr>
          <p:cNvSpPr txBox="1"/>
          <p:nvPr/>
        </p:nvSpPr>
        <p:spPr>
          <a:xfrm>
            <a:off x="293145" y="485007"/>
            <a:ext cx="11249809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400" b="1" dirty="0"/>
              <a:t>②</a:t>
            </a:r>
            <a:r>
              <a:rPr lang="ja-JP" altLang="en-US" sz="4400" b="1" dirty="0">
                <a:solidFill>
                  <a:srgbClr val="FF0000"/>
                </a:solidFill>
              </a:rPr>
              <a:t>秒速200ｍ</a:t>
            </a:r>
            <a:r>
              <a:rPr lang="ja-JP" altLang="en-US" sz="4400" b="1" dirty="0"/>
              <a:t>の飛行機が</a:t>
            </a:r>
            <a:endParaRPr lang="en-US" altLang="ja-JP" sz="4400" b="1" dirty="0"/>
          </a:p>
          <a:p>
            <a:r>
              <a:rPr lang="en-US" altLang="ja-JP" sz="4400" b="1" dirty="0"/>
              <a:t>                </a:t>
            </a:r>
            <a:r>
              <a:rPr lang="ja-JP" altLang="en-US" sz="4400" b="1" dirty="0">
                <a:solidFill>
                  <a:srgbClr val="0070C0"/>
                </a:solidFill>
              </a:rPr>
              <a:t>1分間</a:t>
            </a:r>
            <a:r>
              <a:rPr lang="ja-JP" altLang="en-US" sz="4400" b="1" dirty="0"/>
              <a:t>に進むきょり</a:t>
            </a:r>
            <a:r>
              <a:rPr lang="ja-JP" altLang="en-US" sz="5400" b="1" dirty="0">
                <a:solidFill>
                  <a:srgbClr val="00B050"/>
                </a:solidFill>
              </a:rPr>
              <a:t>□㎞</a:t>
            </a:r>
            <a:endParaRPr lang="ja-JP" altLang="en-US" sz="4400" b="1" dirty="0">
              <a:solidFill>
                <a:srgbClr val="00B05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7FB9EF7-FA93-4891-904A-1F0019E73371}"/>
              </a:ext>
            </a:extLst>
          </p:cNvPr>
          <p:cNvSpPr txBox="1"/>
          <p:nvPr/>
        </p:nvSpPr>
        <p:spPr>
          <a:xfrm>
            <a:off x="945717" y="1844248"/>
            <a:ext cx="375083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400" b="1" dirty="0"/>
              <a:t>1分間</a:t>
            </a:r>
            <a:r>
              <a:rPr lang="en-US" altLang="ja-JP" sz="4400" b="1" dirty="0"/>
              <a:t>=</a:t>
            </a:r>
            <a:r>
              <a:rPr lang="ja-JP" altLang="en-US" sz="4400" b="1" dirty="0"/>
              <a:t>60秒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54E8447-F9C1-421F-B74F-5F5F189F7D79}"/>
              </a:ext>
            </a:extLst>
          </p:cNvPr>
          <p:cNvSpPr txBox="1"/>
          <p:nvPr/>
        </p:nvSpPr>
        <p:spPr>
          <a:xfrm>
            <a:off x="863879" y="3911374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b="1" dirty="0"/>
              <a:t>式</a:t>
            </a:r>
            <a:endParaRPr kumimoji="1" lang="ja-JP" altLang="en-US" sz="60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AFD1869-BE5E-401E-9B98-991322B7393E}"/>
              </a:ext>
            </a:extLst>
          </p:cNvPr>
          <p:cNvSpPr txBox="1"/>
          <p:nvPr/>
        </p:nvSpPr>
        <p:spPr>
          <a:xfrm>
            <a:off x="2330635" y="4183748"/>
            <a:ext cx="394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solidFill>
                  <a:srgbClr val="FF0000"/>
                </a:solidFill>
              </a:rPr>
              <a:t>200</a:t>
            </a:r>
            <a:r>
              <a:rPr lang="en-US" altLang="ja-JP" sz="6000" b="1" dirty="0"/>
              <a:t>×</a:t>
            </a:r>
            <a:r>
              <a:rPr lang="en-US" altLang="ja-JP" sz="6000" b="1" dirty="0">
                <a:solidFill>
                  <a:srgbClr val="0070C0"/>
                </a:solidFill>
              </a:rPr>
              <a:t>60</a:t>
            </a:r>
            <a:r>
              <a:rPr lang="ja-JP" altLang="en-US" sz="6000" b="1" dirty="0"/>
              <a:t>＝</a:t>
            </a:r>
            <a:endParaRPr kumimoji="1" lang="ja-JP" altLang="en-US" sz="60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AF01534-7EDD-442F-B9D8-5D660DF3F49B}"/>
              </a:ext>
            </a:extLst>
          </p:cNvPr>
          <p:cNvSpPr txBox="1"/>
          <p:nvPr/>
        </p:nvSpPr>
        <p:spPr>
          <a:xfrm>
            <a:off x="9193038" y="5199411"/>
            <a:ext cx="24777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solidFill>
                  <a:srgbClr val="00B050"/>
                </a:solidFill>
              </a:rPr>
              <a:t>12km</a:t>
            </a:r>
            <a:endParaRPr kumimoji="1" lang="ja-JP" altLang="en-US" sz="6000" b="1" dirty="0">
              <a:solidFill>
                <a:srgbClr val="00B05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FDF05E7-314C-4B62-B8AD-C40FDDEAC721}"/>
              </a:ext>
            </a:extLst>
          </p:cNvPr>
          <p:cNvSpPr txBox="1"/>
          <p:nvPr/>
        </p:nvSpPr>
        <p:spPr>
          <a:xfrm>
            <a:off x="5918049" y="4171446"/>
            <a:ext cx="394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solidFill>
                  <a:srgbClr val="00B050"/>
                </a:solidFill>
              </a:rPr>
              <a:t>12000</a:t>
            </a:r>
            <a:endParaRPr kumimoji="1" lang="ja-JP" altLang="en-US" sz="6000" b="1" dirty="0">
              <a:solidFill>
                <a:srgbClr val="00B050"/>
              </a:solidFill>
            </a:endParaRP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2EBB094C-0130-4847-8E4E-984DF7678EC3}"/>
              </a:ext>
            </a:extLst>
          </p:cNvPr>
          <p:cNvCxnSpPr>
            <a:cxnSpLocks/>
          </p:cNvCxnSpPr>
          <p:nvPr/>
        </p:nvCxnSpPr>
        <p:spPr>
          <a:xfrm>
            <a:off x="8682932" y="1935804"/>
            <a:ext cx="1093183" cy="31323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E5374ED-E69D-4406-B714-5508BE55A0F0}"/>
              </a:ext>
            </a:extLst>
          </p:cNvPr>
          <p:cNvSpPr txBox="1"/>
          <p:nvPr/>
        </p:nvSpPr>
        <p:spPr>
          <a:xfrm>
            <a:off x="3144917" y="4927037"/>
            <a:ext cx="12827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400" b="1" dirty="0"/>
              <a:t>(</a:t>
            </a:r>
            <a:r>
              <a:rPr lang="ja-JP" altLang="en-US" sz="4400" b="1" dirty="0"/>
              <a:t>ｍ</a:t>
            </a:r>
            <a:r>
              <a:rPr lang="en-US" altLang="ja-JP" sz="4400" b="1" dirty="0"/>
              <a:t>)</a:t>
            </a:r>
            <a:endParaRPr lang="ja-JP" altLang="en-US" sz="4400" b="1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2383630-7050-44F2-BC6A-B3CD85600C36}"/>
              </a:ext>
            </a:extLst>
          </p:cNvPr>
          <p:cNvSpPr txBox="1"/>
          <p:nvPr/>
        </p:nvSpPr>
        <p:spPr>
          <a:xfrm>
            <a:off x="7530947" y="4927036"/>
            <a:ext cx="12827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400" b="1" dirty="0"/>
              <a:t>(</a:t>
            </a:r>
            <a:r>
              <a:rPr lang="ja-JP" altLang="en-US" sz="4400" b="1" dirty="0"/>
              <a:t>ｍ</a:t>
            </a:r>
            <a:r>
              <a:rPr lang="en-US" altLang="ja-JP" sz="4400" b="1" dirty="0"/>
              <a:t>)</a:t>
            </a:r>
            <a:endParaRPr lang="ja-JP" altLang="en-US" sz="4400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D058FDA-72D6-4CFC-8E79-8E1F24F3B374}"/>
              </a:ext>
            </a:extLst>
          </p:cNvPr>
          <p:cNvSpPr txBox="1"/>
          <p:nvPr/>
        </p:nvSpPr>
        <p:spPr>
          <a:xfrm>
            <a:off x="4797416" y="5742370"/>
            <a:ext cx="375083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400" b="1" dirty="0"/>
              <a:t>1000m=1km</a:t>
            </a:r>
            <a:endParaRPr lang="ja-JP" altLang="en-US" sz="4400" b="1" dirty="0"/>
          </a:p>
        </p:txBody>
      </p:sp>
      <p:sp>
        <p:nvSpPr>
          <p:cNvPr id="8" name="矢印: 上下 7">
            <a:extLst>
              <a:ext uri="{FF2B5EF4-FFF2-40B4-BE49-F238E27FC236}">
                <a16:creationId xmlns:a16="http://schemas.microsoft.com/office/drawing/2014/main" id="{7F359B14-85AA-799A-7794-1132BE10D4BF}"/>
              </a:ext>
            </a:extLst>
          </p:cNvPr>
          <p:cNvSpPr/>
          <p:nvPr/>
        </p:nvSpPr>
        <p:spPr>
          <a:xfrm rot="18256172">
            <a:off x="2063729" y="978939"/>
            <a:ext cx="484632" cy="850955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15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10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CE17086-CD90-4FD6-A6C5-8FB71A1702AA}"/>
              </a:ext>
            </a:extLst>
          </p:cNvPr>
          <p:cNvSpPr txBox="1"/>
          <p:nvPr/>
        </p:nvSpPr>
        <p:spPr>
          <a:xfrm>
            <a:off x="325418" y="288670"/>
            <a:ext cx="1168011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b="1" dirty="0"/>
              <a:t>③　</a:t>
            </a:r>
            <a:r>
              <a:rPr lang="ja-JP" altLang="en-US" sz="4800" b="1" dirty="0">
                <a:solidFill>
                  <a:srgbClr val="FF0000"/>
                </a:solidFill>
              </a:rPr>
              <a:t>分速600ｍ</a:t>
            </a:r>
            <a:r>
              <a:rPr lang="ja-JP" altLang="en-US" sz="4800" b="1" dirty="0"/>
              <a:t>のバスが</a:t>
            </a:r>
            <a:r>
              <a:rPr lang="ja-JP" altLang="en-US" sz="4800" b="1" dirty="0">
                <a:solidFill>
                  <a:srgbClr val="00B050"/>
                </a:solidFill>
              </a:rPr>
              <a:t>3km</a:t>
            </a:r>
            <a:r>
              <a:rPr lang="ja-JP" altLang="en-US" sz="4800" b="1" dirty="0"/>
              <a:t>進むのに</a:t>
            </a:r>
            <a:endParaRPr lang="en-US" altLang="ja-JP" sz="4800" b="1" dirty="0"/>
          </a:p>
          <a:p>
            <a:r>
              <a:rPr lang="ja-JP" altLang="en-US" sz="4800" b="1" dirty="0"/>
              <a:t>　かかる</a:t>
            </a:r>
            <a:r>
              <a:rPr lang="ja-JP" altLang="en-US" sz="4800" b="1" dirty="0">
                <a:solidFill>
                  <a:srgbClr val="0070C0"/>
                </a:solidFill>
              </a:rPr>
              <a:t>時間</a:t>
            </a:r>
            <a:r>
              <a:rPr lang="ja-JP" altLang="en-US" sz="4800" b="1" dirty="0"/>
              <a:t>　　　　　　　　　　　　　　　　　　　　　　　　　　　　　　　　　　　　　　　　　　　　　　　　　　　　　　　　　　　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C7BD83A-FD10-437D-A2E2-48C5450E262D}"/>
              </a:ext>
            </a:extLst>
          </p:cNvPr>
          <p:cNvSpPr txBox="1"/>
          <p:nvPr/>
        </p:nvSpPr>
        <p:spPr>
          <a:xfrm>
            <a:off x="3723939" y="2781028"/>
            <a:ext cx="42994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b="1" dirty="0">
                <a:solidFill>
                  <a:srgbClr val="00B050"/>
                </a:solidFill>
              </a:rPr>
              <a:t>3</a:t>
            </a:r>
            <a:r>
              <a:rPr lang="en-US" altLang="ja-JP" sz="4800" b="1" dirty="0">
                <a:solidFill>
                  <a:srgbClr val="00B050"/>
                </a:solidFill>
              </a:rPr>
              <a:t>km</a:t>
            </a:r>
            <a:r>
              <a:rPr lang="ja-JP" altLang="en-US" sz="4800" b="1" dirty="0"/>
              <a:t>＝</a:t>
            </a:r>
            <a:r>
              <a:rPr lang="ja-JP" altLang="en-US" sz="4800" b="1" dirty="0">
                <a:solidFill>
                  <a:srgbClr val="00B050"/>
                </a:solidFill>
              </a:rPr>
              <a:t>3000ｍ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2ACBBB4-4B95-4546-811B-FF47503466F8}"/>
              </a:ext>
            </a:extLst>
          </p:cNvPr>
          <p:cNvSpPr txBox="1"/>
          <p:nvPr/>
        </p:nvSpPr>
        <p:spPr>
          <a:xfrm>
            <a:off x="2425762" y="4029163"/>
            <a:ext cx="6340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b="1" dirty="0">
                <a:solidFill>
                  <a:srgbClr val="00B050"/>
                </a:solidFill>
              </a:rPr>
              <a:t>道のり</a:t>
            </a:r>
            <a:r>
              <a:rPr lang="en-US" altLang="ja-JP" sz="4800" b="1" dirty="0"/>
              <a:t>÷</a:t>
            </a:r>
            <a:r>
              <a:rPr lang="ja-JP" altLang="en-US" sz="4800" b="1" dirty="0">
                <a:solidFill>
                  <a:srgbClr val="FF0000"/>
                </a:solidFill>
              </a:rPr>
              <a:t>速さ</a:t>
            </a:r>
            <a:r>
              <a:rPr lang="ja-JP" altLang="en-US" sz="4800" b="1" dirty="0"/>
              <a:t>＝</a:t>
            </a:r>
            <a:r>
              <a:rPr lang="ja-JP" altLang="en-US" sz="4800" b="1" dirty="0">
                <a:solidFill>
                  <a:srgbClr val="0070C0"/>
                </a:solidFill>
              </a:rPr>
              <a:t>時間</a:t>
            </a:r>
            <a:r>
              <a:rPr lang="ja-JP" altLang="en-US" sz="4800" b="1" dirty="0"/>
              <a:t>　</a:t>
            </a:r>
            <a:endParaRPr kumimoji="1" lang="ja-JP" altLang="en-US" sz="48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F1E53D0-0E6F-423E-ADAA-27A4644F9A08}"/>
              </a:ext>
            </a:extLst>
          </p:cNvPr>
          <p:cNvSpPr txBox="1"/>
          <p:nvPr/>
        </p:nvSpPr>
        <p:spPr>
          <a:xfrm>
            <a:off x="1197686" y="4829954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b="1" dirty="0"/>
              <a:t>式</a:t>
            </a:r>
            <a:endParaRPr kumimoji="1" lang="ja-JP" altLang="en-US" sz="60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4A083A4-7937-42AB-A241-638BADD5D879}"/>
              </a:ext>
            </a:extLst>
          </p:cNvPr>
          <p:cNvSpPr txBox="1"/>
          <p:nvPr/>
        </p:nvSpPr>
        <p:spPr>
          <a:xfrm>
            <a:off x="2630247" y="4829953"/>
            <a:ext cx="48795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solidFill>
                  <a:srgbClr val="00B050"/>
                </a:solidFill>
              </a:rPr>
              <a:t>3000</a:t>
            </a:r>
            <a:r>
              <a:rPr lang="en-US" altLang="ja-JP" sz="6000" b="1" dirty="0"/>
              <a:t>÷</a:t>
            </a:r>
            <a:r>
              <a:rPr lang="en-US" altLang="ja-JP" sz="6000" b="1" dirty="0">
                <a:solidFill>
                  <a:srgbClr val="FF0000"/>
                </a:solidFill>
              </a:rPr>
              <a:t>600</a:t>
            </a:r>
            <a:r>
              <a:rPr lang="ja-JP" altLang="en-US" sz="6000" b="1" dirty="0"/>
              <a:t>＝</a:t>
            </a:r>
            <a:endParaRPr kumimoji="1" lang="ja-JP" altLang="en-US" sz="60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8B19200-8D44-4F63-ACFD-1F05FFB08CA0}"/>
              </a:ext>
            </a:extLst>
          </p:cNvPr>
          <p:cNvSpPr txBox="1"/>
          <p:nvPr/>
        </p:nvSpPr>
        <p:spPr>
          <a:xfrm>
            <a:off x="8615286" y="5689817"/>
            <a:ext cx="1506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solidFill>
                  <a:srgbClr val="0070C0"/>
                </a:solidFill>
              </a:rPr>
              <a:t>5</a:t>
            </a:r>
            <a:r>
              <a:rPr lang="ja-JP" altLang="en-US" sz="6000" b="1" dirty="0">
                <a:solidFill>
                  <a:srgbClr val="0070C0"/>
                </a:solidFill>
              </a:rPr>
              <a:t>分</a:t>
            </a:r>
            <a:endParaRPr kumimoji="1" lang="ja-JP" altLang="en-US" sz="6000" b="1" dirty="0">
              <a:solidFill>
                <a:srgbClr val="0070C0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795F39D-9FAC-40A9-B927-E44F08EBFBBD}"/>
              </a:ext>
            </a:extLst>
          </p:cNvPr>
          <p:cNvSpPr txBox="1"/>
          <p:nvPr/>
        </p:nvSpPr>
        <p:spPr>
          <a:xfrm>
            <a:off x="7084004" y="4826674"/>
            <a:ext cx="7856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solidFill>
                  <a:srgbClr val="0070C0"/>
                </a:solidFill>
              </a:rPr>
              <a:t>5</a:t>
            </a:r>
            <a:endParaRPr kumimoji="1" lang="ja-JP" altLang="en-US" sz="6000" b="1" dirty="0">
              <a:solidFill>
                <a:srgbClr val="0070C0"/>
              </a:solidFill>
            </a:endParaRP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1204F5A9-6B4A-42D2-B83B-8C967C4F1A2B}"/>
              </a:ext>
            </a:extLst>
          </p:cNvPr>
          <p:cNvCxnSpPr>
            <a:cxnSpLocks/>
          </p:cNvCxnSpPr>
          <p:nvPr/>
        </p:nvCxnSpPr>
        <p:spPr>
          <a:xfrm flipH="1" flipV="1">
            <a:off x="4318392" y="981273"/>
            <a:ext cx="1081947" cy="94870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854EB5AC-09D9-46A0-8841-DF0473B9BBDE}"/>
              </a:ext>
            </a:extLst>
          </p:cNvPr>
          <p:cNvCxnSpPr>
            <a:cxnSpLocks/>
          </p:cNvCxnSpPr>
          <p:nvPr/>
        </p:nvCxnSpPr>
        <p:spPr>
          <a:xfrm flipV="1">
            <a:off x="5873675" y="983537"/>
            <a:ext cx="1402972" cy="91736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CB5F86D-2854-4A13-A07E-466908238D50}"/>
              </a:ext>
            </a:extLst>
          </p:cNvPr>
          <p:cNvSpPr txBox="1"/>
          <p:nvPr/>
        </p:nvSpPr>
        <p:spPr>
          <a:xfrm>
            <a:off x="3716812" y="1904180"/>
            <a:ext cx="46060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b="1" dirty="0"/>
              <a:t>単位をそろえる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5B77FB3-8978-46CE-88F6-6F29352E7F7A}"/>
              </a:ext>
            </a:extLst>
          </p:cNvPr>
          <p:cNvSpPr txBox="1"/>
          <p:nvPr/>
        </p:nvSpPr>
        <p:spPr>
          <a:xfrm>
            <a:off x="8516565" y="4536831"/>
            <a:ext cx="24777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solidFill>
                  <a:srgbClr val="0070C0"/>
                </a:solidFill>
              </a:rPr>
              <a:t>5</a:t>
            </a:r>
            <a:r>
              <a:rPr kumimoji="1" lang="ja-JP" altLang="en-US" sz="6000" b="1" dirty="0">
                <a:solidFill>
                  <a:srgbClr val="0070C0"/>
                </a:solidFill>
              </a:rPr>
              <a:t>時間</a:t>
            </a: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FF34EE19-2AEF-4803-B097-56E63CF4D5D0}"/>
              </a:ext>
            </a:extLst>
          </p:cNvPr>
          <p:cNvCxnSpPr>
            <a:cxnSpLocks/>
          </p:cNvCxnSpPr>
          <p:nvPr/>
        </p:nvCxnSpPr>
        <p:spPr>
          <a:xfrm>
            <a:off x="9272323" y="4457081"/>
            <a:ext cx="1016836" cy="101566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707E6E39-0933-4530-9B8E-732DD171A072}"/>
              </a:ext>
            </a:extLst>
          </p:cNvPr>
          <p:cNvCxnSpPr>
            <a:cxnSpLocks/>
          </p:cNvCxnSpPr>
          <p:nvPr/>
        </p:nvCxnSpPr>
        <p:spPr>
          <a:xfrm flipH="1">
            <a:off x="9303096" y="4417105"/>
            <a:ext cx="939349" cy="108341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楕円 24">
            <a:extLst>
              <a:ext uri="{FF2B5EF4-FFF2-40B4-BE49-F238E27FC236}">
                <a16:creationId xmlns:a16="http://schemas.microsoft.com/office/drawing/2014/main" id="{211B7C2B-2F58-4F5E-B801-C208A67CB2AB}"/>
              </a:ext>
            </a:extLst>
          </p:cNvPr>
          <p:cNvSpPr/>
          <p:nvPr/>
        </p:nvSpPr>
        <p:spPr>
          <a:xfrm>
            <a:off x="8975210" y="5558677"/>
            <a:ext cx="1146803" cy="1146803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5ECF387D-903E-578F-B394-4C6A54DC442D}"/>
              </a:ext>
            </a:extLst>
          </p:cNvPr>
          <p:cNvSpPr/>
          <p:nvPr/>
        </p:nvSpPr>
        <p:spPr>
          <a:xfrm>
            <a:off x="1510173" y="0"/>
            <a:ext cx="1488666" cy="1146803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250B1EE-23ED-FB9E-F647-FE85EB6C8571}"/>
              </a:ext>
            </a:extLst>
          </p:cNvPr>
          <p:cNvSpPr txBox="1"/>
          <p:nvPr/>
        </p:nvSpPr>
        <p:spPr>
          <a:xfrm>
            <a:off x="1995948" y="5791360"/>
            <a:ext cx="58737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b="1" dirty="0">
                <a:solidFill>
                  <a:srgbClr val="FF0000"/>
                </a:solidFill>
              </a:rPr>
              <a:t>１分間に</a:t>
            </a:r>
            <a:r>
              <a:rPr lang="en-US" altLang="ja-JP" sz="4800" b="1" dirty="0">
                <a:solidFill>
                  <a:srgbClr val="FF0000"/>
                </a:solidFill>
              </a:rPr>
              <a:t>600</a:t>
            </a:r>
            <a:r>
              <a:rPr lang="ja-JP" altLang="en-US" sz="4800" b="1" dirty="0">
                <a:solidFill>
                  <a:srgbClr val="FF0000"/>
                </a:solidFill>
              </a:rPr>
              <a:t>ｍ進む</a:t>
            </a:r>
          </a:p>
        </p:txBody>
      </p:sp>
    </p:spTree>
    <p:extLst>
      <p:ext uri="{BB962C8B-B14F-4D97-AF65-F5344CB8AC3E}">
        <p14:creationId xmlns:p14="http://schemas.microsoft.com/office/powerpoint/2010/main" val="343553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24" grpId="0"/>
      <p:bldP spid="12" grpId="0"/>
      <p:bldP spid="25" grpId="0" animBg="1"/>
      <p:bldP spid="2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BC65E45-D7B1-4AC5-838A-B951778B2559}"/>
              </a:ext>
            </a:extLst>
          </p:cNvPr>
          <p:cNvSpPr txBox="1"/>
          <p:nvPr/>
        </p:nvSpPr>
        <p:spPr>
          <a:xfrm>
            <a:off x="573293" y="171748"/>
            <a:ext cx="1104541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b="1" dirty="0"/>
              <a:t>3.　打ち上げ花火が見えてから，</a:t>
            </a:r>
            <a:r>
              <a:rPr lang="ja-JP" altLang="en-US" sz="4000" b="1" dirty="0">
                <a:solidFill>
                  <a:srgbClr val="0070C0"/>
                </a:solidFill>
              </a:rPr>
              <a:t>3秒</a:t>
            </a:r>
            <a:r>
              <a:rPr lang="ja-JP" altLang="en-US" sz="4000" b="1" dirty="0"/>
              <a:t>後に音が聞こえました。</a:t>
            </a:r>
          </a:p>
          <a:p>
            <a:r>
              <a:rPr lang="ja-JP" altLang="en-US" sz="4000" b="1" dirty="0"/>
              <a:t>　音の速さを</a:t>
            </a:r>
            <a:r>
              <a:rPr lang="ja-JP" altLang="en-US" sz="4000" b="1" dirty="0">
                <a:solidFill>
                  <a:srgbClr val="FF0000"/>
                </a:solidFill>
              </a:rPr>
              <a:t>秒速340ｍ</a:t>
            </a:r>
            <a:r>
              <a:rPr lang="ja-JP" altLang="en-US" sz="4000" b="1" dirty="0"/>
              <a:t>とすると，花火から</a:t>
            </a:r>
            <a:endParaRPr lang="en-US" altLang="ja-JP" sz="4000" b="1" dirty="0"/>
          </a:p>
          <a:p>
            <a:r>
              <a:rPr lang="ja-JP" altLang="en-US" sz="4000" b="1" dirty="0">
                <a:solidFill>
                  <a:srgbClr val="00B050"/>
                </a:solidFill>
              </a:rPr>
              <a:t>何ｍ</a:t>
            </a:r>
            <a:r>
              <a:rPr lang="ja-JP" altLang="en-US" sz="4000" b="1" dirty="0"/>
              <a:t>はなれて見ていたと考えられますか。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F697A5A-2895-48B7-8CEB-0C19C21380B8}"/>
              </a:ext>
            </a:extLst>
          </p:cNvPr>
          <p:cNvSpPr txBox="1"/>
          <p:nvPr/>
        </p:nvSpPr>
        <p:spPr>
          <a:xfrm>
            <a:off x="2289320" y="3100385"/>
            <a:ext cx="6340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b="1" dirty="0">
                <a:solidFill>
                  <a:srgbClr val="FF0000"/>
                </a:solidFill>
              </a:rPr>
              <a:t>速さ</a:t>
            </a:r>
            <a:r>
              <a:rPr lang="en-US" altLang="ja-JP" sz="4800" b="1" dirty="0">
                <a:solidFill>
                  <a:srgbClr val="FF0000"/>
                </a:solidFill>
              </a:rPr>
              <a:t>×</a:t>
            </a:r>
            <a:r>
              <a:rPr lang="ja-JP" altLang="en-US" sz="4800" b="1" dirty="0">
                <a:solidFill>
                  <a:srgbClr val="0070C0"/>
                </a:solidFill>
              </a:rPr>
              <a:t>時間</a:t>
            </a:r>
            <a:r>
              <a:rPr lang="ja-JP" altLang="en-US" sz="4800" b="1" dirty="0"/>
              <a:t>＝</a:t>
            </a:r>
            <a:r>
              <a:rPr lang="ja-JP" altLang="en-US" sz="4800" b="1" dirty="0">
                <a:solidFill>
                  <a:srgbClr val="00B050"/>
                </a:solidFill>
              </a:rPr>
              <a:t>道のり</a:t>
            </a:r>
            <a:r>
              <a:rPr lang="ja-JP" altLang="en-US" sz="4800" b="1" dirty="0"/>
              <a:t>　</a:t>
            </a:r>
            <a:endParaRPr kumimoji="1" lang="ja-JP" altLang="en-US" sz="48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3206F8F-DD45-4765-AFF6-8FECB5F2E301}"/>
              </a:ext>
            </a:extLst>
          </p:cNvPr>
          <p:cNvSpPr txBox="1"/>
          <p:nvPr/>
        </p:nvSpPr>
        <p:spPr>
          <a:xfrm>
            <a:off x="1074775" y="4140702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b="1" dirty="0"/>
              <a:t>式</a:t>
            </a:r>
            <a:endParaRPr kumimoji="1" lang="ja-JP" altLang="en-US" sz="60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EAB6466-0831-4653-9D5F-1868602CB583}"/>
              </a:ext>
            </a:extLst>
          </p:cNvPr>
          <p:cNvSpPr txBox="1"/>
          <p:nvPr/>
        </p:nvSpPr>
        <p:spPr>
          <a:xfrm>
            <a:off x="2565702" y="4503174"/>
            <a:ext cx="3652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solidFill>
                  <a:srgbClr val="FF0000"/>
                </a:solidFill>
              </a:rPr>
              <a:t>340</a:t>
            </a:r>
            <a:r>
              <a:rPr lang="en-US" altLang="ja-JP" sz="6000" b="1" dirty="0"/>
              <a:t>×</a:t>
            </a:r>
            <a:r>
              <a:rPr lang="en-US" altLang="ja-JP" sz="6000" b="1" dirty="0">
                <a:solidFill>
                  <a:srgbClr val="0070C0"/>
                </a:solidFill>
              </a:rPr>
              <a:t>3</a:t>
            </a:r>
            <a:r>
              <a:rPr lang="ja-JP" altLang="en-US" sz="6000" b="1" dirty="0"/>
              <a:t>＝</a:t>
            </a:r>
            <a:endParaRPr kumimoji="1" lang="ja-JP" altLang="en-US" sz="60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0AE51E8-D30D-47A4-A40F-23AD938DC9F3}"/>
              </a:ext>
            </a:extLst>
          </p:cNvPr>
          <p:cNvSpPr txBox="1"/>
          <p:nvPr/>
        </p:nvSpPr>
        <p:spPr>
          <a:xfrm>
            <a:off x="8408962" y="5390041"/>
            <a:ext cx="32108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solidFill>
                  <a:srgbClr val="00B050"/>
                </a:solidFill>
              </a:rPr>
              <a:t>1020</a:t>
            </a:r>
            <a:r>
              <a:rPr kumimoji="1" lang="ja-JP" altLang="en-US" sz="6000" b="1" dirty="0">
                <a:solidFill>
                  <a:srgbClr val="00B050"/>
                </a:solidFill>
              </a:rPr>
              <a:t>ｍ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39B7311-989F-40E6-81F3-28F6119B6CBD}"/>
              </a:ext>
            </a:extLst>
          </p:cNvPr>
          <p:cNvSpPr txBox="1"/>
          <p:nvPr/>
        </p:nvSpPr>
        <p:spPr>
          <a:xfrm>
            <a:off x="5825360" y="4503173"/>
            <a:ext cx="26516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solidFill>
                  <a:srgbClr val="00B050"/>
                </a:solidFill>
              </a:rPr>
              <a:t>1020</a:t>
            </a:r>
            <a:endParaRPr kumimoji="1" lang="ja-JP" altLang="en-US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49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BE879A-93C2-E814-93D5-5816A0BE6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621F1E85-59F4-162D-D424-9153AB6B209F}"/>
              </a:ext>
            </a:extLst>
          </p:cNvPr>
          <p:cNvCxnSpPr>
            <a:cxnSpLocks/>
          </p:cNvCxnSpPr>
          <p:nvPr/>
        </p:nvCxnSpPr>
        <p:spPr>
          <a:xfrm flipV="1">
            <a:off x="3255915" y="3987426"/>
            <a:ext cx="0" cy="107948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矢印: 右 27">
            <a:extLst>
              <a:ext uri="{FF2B5EF4-FFF2-40B4-BE49-F238E27FC236}">
                <a16:creationId xmlns:a16="http://schemas.microsoft.com/office/drawing/2014/main" id="{CF92F685-44BF-92B4-0A1E-60DCF71AC660}"/>
              </a:ext>
            </a:extLst>
          </p:cNvPr>
          <p:cNvSpPr/>
          <p:nvPr/>
        </p:nvSpPr>
        <p:spPr>
          <a:xfrm>
            <a:off x="4711133" y="4217529"/>
            <a:ext cx="3074110" cy="147351"/>
          </a:xfrm>
          <a:prstGeom prst="rightArrow">
            <a:avLst/>
          </a:prstGeom>
          <a:solidFill>
            <a:srgbClr val="FF0000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3D0430AB-777B-B4C4-9A55-F4809C21AE30}"/>
              </a:ext>
            </a:extLst>
          </p:cNvPr>
          <p:cNvCxnSpPr>
            <a:cxnSpLocks/>
          </p:cNvCxnSpPr>
          <p:nvPr/>
        </p:nvCxnSpPr>
        <p:spPr>
          <a:xfrm flipH="1" flipV="1">
            <a:off x="3267987" y="4291204"/>
            <a:ext cx="1404000" cy="1"/>
          </a:xfrm>
          <a:prstGeom prst="line">
            <a:avLst/>
          </a:prstGeom>
          <a:ln w="130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DB2E3B2-2976-0825-0BED-C91AB8D47651}"/>
              </a:ext>
            </a:extLst>
          </p:cNvPr>
          <p:cNvSpPr txBox="1"/>
          <p:nvPr/>
        </p:nvSpPr>
        <p:spPr>
          <a:xfrm>
            <a:off x="252218" y="51480"/>
            <a:ext cx="1093783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b="1" dirty="0"/>
              <a:t>4.</a:t>
            </a:r>
            <a:r>
              <a:rPr lang="ja-JP" altLang="en-US" sz="4000" b="1" dirty="0"/>
              <a:t>　長さが60ｍの電車があります。</a:t>
            </a:r>
          </a:p>
          <a:p>
            <a:r>
              <a:rPr lang="ja-JP" altLang="en-US" sz="4000" b="1" dirty="0"/>
              <a:t>　この電車が秒速20ｍで走っているとき，</a:t>
            </a:r>
          </a:p>
          <a:p>
            <a:r>
              <a:rPr lang="ja-JP" altLang="en-US" sz="4000" b="1" dirty="0"/>
              <a:t>　長さ40ｍのトンネルにはいりはじめてから，</a:t>
            </a:r>
          </a:p>
          <a:p>
            <a:r>
              <a:rPr lang="ja-JP" altLang="en-US" sz="4000" b="1" dirty="0"/>
              <a:t>　完全に通過するまでに</a:t>
            </a:r>
            <a:r>
              <a:rPr lang="ja-JP" altLang="en-US" sz="4000" b="1" dirty="0">
                <a:solidFill>
                  <a:srgbClr val="0070C0"/>
                </a:solidFill>
              </a:rPr>
              <a:t>何秒</a:t>
            </a:r>
            <a:r>
              <a:rPr lang="ja-JP" altLang="en-US" sz="4000" b="1" dirty="0"/>
              <a:t>かかりますか。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61E01D09-CE96-7C30-0D3F-9BC6BDCB70C0}"/>
              </a:ext>
            </a:extLst>
          </p:cNvPr>
          <p:cNvCxnSpPr/>
          <p:nvPr/>
        </p:nvCxnSpPr>
        <p:spPr>
          <a:xfrm>
            <a:off x="873472" y="2523475"/>
            <a:ext cx="348547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1726E1CB-6306-B266-3856-1EFABA7A5DC0}"/>
              </a:ext>
            </a:extLst>
          </p:cNvPr>
          <p:cNvCxnSpPr/>
          <p:nvPr/>
        </p:nvCxnSpPr>
        <p:spPr>
          <a:xfrm>
            <a:off x="873472" y="2607818"/>
            <a:ext cx="348547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BC86859C-A771-881C-3E69-7C7A51EAFA1E}"/>
              </a:ext>
            </a:extLst>
          </p:cNvPr>
          <p:cNvCxnSpPr/>
          <p:nvPr/>
        </p:nvCxnSpPr>
        <p:spPr>
          <a:xfrm>
            <a:off x="6028178" y="1845818"/>
            <a:ext cx="348547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61F2312-49E7-9FFA-5D66-185B02BB34B2}"/>
              </a:ext>
            </a:extLst>
          </p:cNvPr>
          <p:cNvSpPr txBox="1"/>
          <p:nvPr/>
        </p:nvSpPr>
        <p:spPr>
          <a:xfrm>
            <a:off x="2340882" y="5098203"/>
            <a:ext cx="17785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dirty="0"/>
              <a:t>はいり</a:t>
            </a:r>
            <a:endParaRPr lang="en-US" altLang="ja-JP" sz="3600" b="1" dirty="0"/>
          </a:p>
          <a:p>
            <a:r>
              <a:rPr lang="ja-JP" altLang="en-US" sz="3600" b="1" dirty="0"/>
              <a:t>はじめ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AF3DEAE-F902-75B3-79C5-AC249D26599F}"/>
              </a:ext>
            </a:extLst>
          </p:cNvPr>
          <p:cNvSpPr txBox="1"/>
          <p:nvPr/>
        </p:nvSpPr>
        <p:spPr>
          <a:xfrm>
            <a:off x="6761549" y="4933271"/>
            <a:ext cx="18374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b="1" dirty="0"/>
              <a:t>完全に</a:t>
            </a:r>
            <a:endParaRPr lang="en-US" altLang="ja-JP" sz="4000" b="1" dirty="0"/>
          </a:p>
          <a:p>
            <a:r>
              <a:rPr lang="ja-JP" altLang="en-US" sz="4000" b="1" dirty="0"/>
              <a:t>通過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FB5886B-07DC-F326-B7A8-FCC307240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29" y="3188916"/>
            <a:ext cx="7613274" cy="798510"/>
          </a:xfrm>
          <a:prstGeom prst="rect">
            <a:avLst/>
          </a:prstGeom>
        </p:spPr>
      </p:pic>
      <p:sp>
        <p:nvSpPr>
          <p:cNvPr id="13" name="フローチャート: 結合子 12">
            <a:extLst>
              <a:ext uri="{FF2B5EF4-FFF2-40B4-BE49-F238E27FC236}">
                <a16:creationId xmlns:a16="http://schemas.microsoft.com/office/drawing/2014/main" id="{4AE6322A-337A-0DE6-AFBE-D695A0DC21F2}"/>
              </a:ext>
            </a:extLst>
          </p:cNvPr>
          <p:cNvSpPr/>
          <p:nvPr/>
        </p:nvSpPr>
        <p:spPr>
          <a:xfrm>
            <a:off x="3144155" y="3746241"/>
            <a:ext cx="209895" cy="20989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ローチャート: 結合子 13">
            <a:extLst>
              <a:ext uri="{FF2B5EF4-FFF2-40B4-BE49-F238E27FC236}">
                <a16:creationId xmlns:a16="http://schemas.microsoft.com/office/drawing/2014/main" id="{1741B000-9CE3-4724-5A51-78EEF67613A0}"/>
              </a:ext>
            </a:extLst>
          </p:cNvPr>
          <p:cNvSpPr/>
          <p:nvPr/>
        </p:nvSpPr>
        <p:spPr>
          <a:xfrm>
            <a:off x="7680295" y="3763496"/>
            <a:ext cx="209895" cy="20989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8E68C58E-6D53-AAC8-D0FE-5E309014AEB1}"/>
              </a:ext>
            </a:extLst>
          </p:cNvPr>
          <p:cNvCxnSpPr>
            <a:cxnSpLocks/>
          </p:cNvCxnSpPr>
          <p:nvPr/>
        </p:nvCxnSpPr>
        <p:spPr>
          <a:xfrm flipV="1">
            <a:off x="7795508" y="3984122"/>
            <a:ext cx="0" cy="93841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5840522-D3E5-B917-D3D2-4EFE3F458999}"/>
              </a:ext>
            </a:extLst>
          </p:cNvPr>
          <p:cNvSpPr txBox="1"/>
          <p:nvPr/>
        </p:nvSpPr>
        <p:spPr>
          <a:xfrm>
            <a:off x="6253995" y="2578187"/>
            <a:ext cx="58216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400" b="1" dirty="0"/>
              <a:t>わかっていることは？</a:t>
            </a:r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4A13DCD0-8023-2B65-FB17-78664B176AFB}"/>
              </a:ext>
            </a:extLst>
          </p:cNvPr>
          <p:cNvSpPr/>
          <p:nvPr/>
        </p:nvSpPr>
        <p:spPr>
          <a:xfrm>
            <a:off x="1178561" y="51480"/>
            <a:ext cx="2783840" cy="79179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EAD1F6BD-88D6-01DE-9EC9-E41006CE3466}"/>
              </a:ext>
            </a:extLst>
          </p:cNvPr>
          <p:cNvSpPr/>
          <p:nvPr/>
        </p:nvSpPr>
        <p:spPr>
          <a:xfrm>
            <a:off x="675803" y="1203280"/>
            <a:ext cx="2380973" cy="79179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227D643A-0032-8FD2-7EF2-66D15E50A39B}"/>
              </a:ext>
            </a:extLst>
          </p:cNvPr>
          <p:cNvSpPr/>
          <p:nvPr/>
        </p:nvSpPr>
        <p:spPr>
          <a:xfrm>
            <a:off x="3267987" y="674883"/>
            <a:ext cx="2380973" cy="79179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A07294C-F8E0-BC67-5A43-11A8C771123E}"/>
              </a:ext>
            </a:extLst>
          </p:cNvPr>
          <p:cNvSpPr txBox="1"/>
          <p:nvPr/>
        </p:nvSpPr>
        <p:spPr>
          <a:xfrm>
            <a:off x="8876086" y="3429000"/>
            <a:ext cx="21841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dirty="0"/>
              <a:t>㋐道のり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5128565-D381-D3B3-0DD2-1779841B1861}"/>
              </a:ext>
            </a:extLst>
          </p:cNvPr>
          <p:cNvSpPr txBox="1"/>
          <p:nvPr/>
        </p:nvSpPr>
        <p:spPr>
          <a:xfrm>
            <a:off x="8876086" y="4108890"/>
            <a:ext cx="18644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dirty="0"/>
              <a:t>㋑速さ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47F886B9-9B0D-C472-9A91-FA46F6197B6A}"/>
              </a:ext>
            </a:extLst>
          </p:cNvPr>
          <p:cNvSpPr txBox="1"/>
          <p:nvPr/>
        </p:nvSpPr>
        <p:spPr>
          <a:xfrm>
            <a:off x="8876086" y="4743748"/>
            <a:ext cx="18784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dirty="0"/>
              <a:t>㋒時間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D4792C1-17D0-BC93-CCFD-F016D96F1637}"/>
              </a:ext>
            </a:extLst>
          </p:cNvPr>
          <p:cNvSpPr txBox="1"/>
          <p:nvPr/>
        </p:nvSpPr>
        <p:spPr>
          <a:xfrm>
            <a:off x="8935784" y="5459485"/>
            <a:ext cx="312510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400" b="1" dirty="0"/>
              <a:t>のどれかな</a:t>
            </a:r>
          </a:p>
        </p:txBody>
      </p:sp>
    </p:spTree>
    <p:extLst>
      <p:ext uri="{BB962C8B-B14F-4D97-AF65-F5344CB8AC3E}">
        <p14:creationId xmlns:p14="http://schemas.microsoft.com/office/powerpoint/2010/main" val="367035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" grpId="0"/>
      <p:bldP spid="11" grpId="0"/>
      <p:bldP spid="12" grpId="0"/>
      <p:bldP spid="13" grpId="0" animBg="1"/>
      <p:bldP spid="14" grpId="0" animBg="1"/>
      <p:bldP spid="27" grpId="0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E0D1F-CF16-8E35-D0BA-ED4233EB0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53C012C8-4C62-315D-A540-2775AD57FA7C}"/>
              </a:ext>
            </a:extLst>
          </p:cNvPr>
          <p:cNvCxnSpPr>
            <a:cxnSpLocks/>
          </p:cNvCxnSpPr>
          <p:nvPr/>
        </p:nvCxnSpPr>
        <p:spPr>
          <a:xfrm flipV="1">
            <a:off x="3255915" y="3987426"/>
            <a:ext cx="0" cy="127080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矢印: 右 27">
            <a:extLst>
              <a:ext uri="{FF2B5EF4-FFF2-40B4-BE49-F238E27FC236}">
                <a16:creationId xmlns:a16="http://schemas.microsoft.com/office/drawing/2014/main" id="{30DBE1EC-CAEA-FC16-675B-E03BD5218815}"/>
              </a:ext>
            </a:extLst>
          </p:cNvPr>
          <p:cNvSpPr/>
          <p:nvPr/>
        </p:nvSpPr>
        <p:spPr>
          <a:xfrm>
            <a:off x="4711133" y="4217529"/>
            <a:ext cx="3074110" cy="147351"/>
          </a:xfrm>
          <a:prstGeom prst="rightArrow">
            <a:avLst/>
          </a:prstGeom>
          <a:solidFill>
            <a:srgbClr val="FF000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3A3AAAF2-949F-29A7-FAE5-F2C61EE0683B}"/>
              </a:ext>
            </a:extLst>
          </p:cNvPr>
          <p:cNvCxnSpPr>
            <a:cxnSpLocks/>
          </p:cNvCxnSpPr>
          <p:nvPr/>
        </p:nvCxnSpPr>
        <p:spPr>
          <a:xfrm flipH="1" flipV="1">
            <a:off x="3267987" y="4291204"/>
            <a:ext cx="1404000" cy="1"/>
          </a:xfrm>
          <a:prstGeom prst="line">
            <a:avLst/>
          </a:prstGeom>
          <a:ln w="130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60A5EF4-EDEC-F494-D5E4-671C605A0B4B}"/>
              </a:ext>
            </a:extLst>
          </p:cNvPr>
          <p:cNvSpPr txBox="1"/>
          <p:nvPr/>
        </p:nvSpPr>
        <p:spPr>
          <a:xfrm>
            <a:off x="252218" y="51480"/>
            <a:ext cx="1093783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b="1" dirty="0"/>
              <a:t>4.</a:t>
            </a:r>
            <a:r>
              <a:rPr lang="ja-JP" altLang="en-US" sz="4000" b="1" dirty="0"/>
              <a:t>　長さが60ｍの電車があります。</a:t>
            </a:r>
          </a:p>
          <a:p>
            <a:r>
              <a:rPr lang="ja-JP" altLang="en-US" sz="4000" b="1" dirty="0"/>
              <a:t>　この電車が秒速20ｍで走っているとき，</a:t>
            </a:r>
          </a:p>
          <a:p>
            <a:r>
              <a:rPr lang="ja-JP" altLang="en-US" sz="4000" b="1" dirty="0"/>
              <a:t>　長さ40ｍのトンネルにはいりはじめてから，</a:t>
            </a:r>
          </a:p>
          <a:p>
            <a:r>
              <a:rPr lang="ja-JP" altLang="en-US" sz="4000" b="1" dirty="0"/>
              <a:t>　完全に通過するまでに</a:t>
            </a:r>
            <a:r>
              <a:rPr lang="ja-JP" altLang="en-US" sz="4000" b="1" dirty="0">
                <a:solidFill>
                  <a:srgbClr val="0070C0"/>
                </a:solidFill>
              </a:rPr>
              <a:t>何秒</a:t>
            </a:r>
            <a:r>
              <a:rPr lang="ja-JP" altLang="en-US" sz="4000" b="1" dirty="0"/>
              <a:t>かかりますか。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711024D2-137D-2E84-59A3-684488B84495}"/>
              </a:ext>
            </a:extLst>
          </p:cNvPr>
          <p:cNvCxnSpPr/>
          <p:nvPr/>
        </p:nvCxnSpPr>
        <p:spPr>
          <a:xfrm>
            <a:off x="873472" y="2523475"/>
            <a:ext cx="348547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C9BFA29B-9906-6444-948D-20F94342962D}"/>
              </a:ext>
            </a:extLst>
          </p:cNvPr>
          <p:cNvCxnSpPr/>
          <p:nvPr/>
        </p:nvCxnSpPr>
        <p:spPr>
          <a:xfrm>
            <a:off x="873472" y="2607818"/>
            <a:ext cx="348547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6AEC5002-92F3-155F-F58C-4C4A009737C4}"/>
              </a:ext>
            </a:extLst>
          </p:cNvPr>
          <p:cNvCxnSpPr/>
          <p:nvPr/>
        </p:nvCxnSpPr>
        <p:spPr>
          <a:xfrm>
            <a:off x="6028178" y="1845818"/>
            <a:ext cx="348547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8764B7F-53A5-84A4-F123-9509331A8C5D}"/>
              </a:ext>
            </a:extLst>
          </p:cNvPr>
          <p:cNvSpPr txBox="1"/>
          <p:nvPr/>
        </p:nvSpPr>
        <p:spPr>
          <a:xfrm>
            <a:off x="2359818" y="5244042"/>
            <a:ext cx="17785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dirty="0"/>
              <a:t>はいり</a:t>
            </a:r>
            <a:endParaRPr lang="en-US" altLang="ja-JP" sz="3600" b="1" dirty="0"/>
          </a:p>
          <a:p>
            <a:r>
              <a:rPr lang="ja-JP" altLang="en-US" sz="3600" b="1" dirty="0"/>
              <a:t>はじめ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66885A1-4873-9248-A4B7-78A5BC208044}"/>
              </a:ext>
            </a:extLst>
          </p:cNvPr>
          <p:cNvSpPr txBox="1"/>
          <p:nvPr/>
        </p:nvSpPr>
        <p:spPr>
          <a:xfrm>
            <a:off x="7118574" y="5234233"/>
            <a:ext cx="18374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b="1" dirty="0"/>
              <a:t>完全に</a:t>
            </a:r>
            <a:endParaRPr lang="en-US" altLang="ja-JP" sz="4000" b="1" dirty="0"/>
          </a:p>
          <a:p>
            <a:r>
              <a:rPr lang="ja-JP" altLang="en-US" sz="4000" b="1" dirty="0"/>
              <a:t>通過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9728460-F324-794F-F573-3D5DCAF766C5}"/>
              </a:ext>
            </a:extLst>
          </p:cNvPr>
          <p:cNvSpPr txBox="1"/>
          <p:nvPr/>
        </p:nvSpPr>
        <p:spPr>
          <a:xfrm>
            <a:off x="3249103" y="4260229"/>
            <a:ext cx="13682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400" b="1" dirty="0">
                <a:solidFill>
                  <a:schemeClr val="accent6"/>
                </a:solidFill>
              </a:rPr>
              <a:t>40m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A13418C-80BA-2C75-676D-BACEFA74F7F2}"/>
              </a:ext>
            </a:extLst>
          </p:cNvPr>
          <p:cNvSpPr txBox="1"/>
          <p:nvPr/>
        </p:nvSpPr>
        <p:spPr>
          <a:xfrm>
            <a:off x="5412812" y="4260229"/>
            <a:ext cx="13682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400" b="1" dirty="0">
                <a:solidFill>
                  <a:schemeClr val="accent6"/>
                </a:solidFill>
              </a:rPr>
              <a:t>60m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100D94F-4F50-EE41-342C-A8F449BF8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29" y="3188916"/>
            <a:ext cx="7613274" cy="798510"/>
          </a:xfrm>
          <a:prstGeom prst="rect">
            <a:avLst/>
          </a:prstGeom>
        </p:spPr>
      </p:pic>
      <p:sp>
        <p:nvSpPr>
          <p:cNvPr id="13" name="フローチャート: 結合子 12">
            <a:extLst>
              <a:ext uri="{FF2B5EF4-FFF2-40B4-BE49-F238E27FC236}">
                <a16:creationId xmlns:a16="http://schemas.microsoft.com/office/drawing/2014/main" id="{42F50924-3627-6DAC-E10A-EC56B933B498}"/>
              </a:ext>
            </a:extLst>
          </p:cNvPr>
          <p:cNvSpPr/>
          <p:nvPr/>
        </p:nvSpPr>
        <p:spPr>
          <a:xfrm>
            <a:off x="3144155" y="3746241"/>
            <a:ext cx="209895" cy="20989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ローチャート: 結合子 13">
            <a:extLst>
              <a:ext uri="{FF2B5EF4-FFF2-40B4-BE49-F238E27FC236}">
                <a16:creationId xmlns:a16="http://schemas.microsoft.com/office/drawing/2014/main" id="{B3D2A444-280F-6488-A0F9-871F2287F57F}"/>
              </a:ext>
            </a:extLst>
          </p:cNvPr>
          <p:cNvSpPr/>
          <p:nvPr/>
        </p:nvSpPr>
        <p:spPr>
          <a:xfrm>
            <a:off x="7680295" y="3763496"/>
            <a:ext cx="209895" cy="20989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9F1D6129-CF4A-C156-B147-E58687D3522D}"/>
              </a:ext>
            </a:extLst>
          </p:cNvPr>
          <p:cNvCxnSpPr>
            <a:cxnSpLocks/>
          </p:cNvCxnSpPr>
          <p:nvPr/>
        </p:nvCxnSpPr>
        <p:spPr>
          <a:xfrm flipV="1">
            <a:off x="7795508" y="3984122"/>
            <a:ext cx="0" cy="93841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右中かっこ 22">
            <a:extLst>
              <a:ext uri="{FF2B5EF4-FFF2-40B4-BE49-F238E27FC236}">
                <a16:creationId xmlns:a16="http://schemas.microsoft.com/office/drawing/2014/main" id="{9A573180-1800-A058-E003-BC52D5AE9298}"/>
              </a:ext>
            </a:extLst>
          </p:cNvPr>
          <p:cNvSpPr/>
          <p:nvPr/>
        </p:nvSpPr>
        <p:spPr>
          <a:xfrm rot="5400000">
            <a:off x="5087086" y="2927976"/>
            <a:ext cx="864000" cy="4536000"/>
          </a:xfrm>
          <a:prstGeom prst="rightBrac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C9EE247-B21E-29B2-5C5C-960D9E9AB92D}"/>
              </a:ext>
            </a:extLst>
          </p:cNvPr>
          <p:cNvSpPr txBox="1"/>
          <p:nvPr/>
        </p:nvSpPr>
        <p:spPr>
          <a:xfrm>
            <a:off x="4711133" y="5532636"/>
            <a:ext cx="20697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b="1" dirty="0">
                <a:solidFill>
                  <a:schemeClr val="accent6"/>
                </a:solidFill>
              </a:rPr>
              <a:t>100</a:t>
            </a:r>
            <a:r>
              <a:rPr kumimoji="1" lang="ja-JP" altLang="en-US" sz="5400" b="1" dirty="0">
                <a:solidFill>
                  <a:schemeClr val="accent6"/>
                </a:solidFill>
              </a:rPr>
              <a:t>ｍ</a:t>
            </a: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23B7C39E-3908-A767-8B74-B49C00AB243E}"/>
              </a:ext>
            </a:extLst>
          </p:cNvPr>
          <p:cNvSpPr/>
          <p:nvPr/>
        </p:nvSpPr>
        <p:spPr>
          <a:xfrm>
            <a:off x="3134670" y="501342"/>
            <a:ext cx="2448560" cy="10383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AB1D871E-E4FA-E59E-D6AA-67EC33254DDC}"/>
              </a:ext>
            </a:extLst>
          </p:cNvPr>
          <p:cNvSpPr/>
          <p:nvPr/>
        </p:nvSpPr>
        <p:spPr>
          <a:xfrm>
            <a:off x="4383929" y="5432180"/>
            <a:ext cx="2448560" cy="10383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901BBCA-7CF1-9632-9837-A6CAEBF1204E}"/>
              </a:ext>
            </a:extLst>
          </p:cNvPr>
          <p:cNvSpPr txBox="1"/>
          <p:nvPr/>
        </p:nvSpPr>
        <p:spPr>
          <a:xfrm>
            <a:off x="3600864" y="1121963"/>
            <a:ext cx="17725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5400" b="1" dirty="0">
                <a:solidFill>
                  <a:srgbClr val="FF0000"/>
                </a:solidFill>
              </a:rPr>
              <a:t>速さ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C8FCC5B-A8D6-1326-E13B-DFE5C8612F8B}"/>
              </a:ext>
            </a:extLst>
          </p:cNvPr>
          <p:cNvSpPr txBox="1"/>
          <p:nvPr/>
        </p:nvSpPr>
        <p:spPr>
          <a:xfrm>
            <a:off x="5039360" y="6155453"/>
            <a:ext cx="21132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b="1" dirty="0">
                <a:solidFill>
                  <a:schemeClr val="accent6"/>
                </a:solidFill>
              </a:rPr>
              <a:t>道のり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7FCDD4D-E9C1-41E9-714B-4A48A54A04BA}"/>
              </a:ext>
            </a:extLst>
          </p:cNvPr>
          <p:cNvSpPr txBox="1"/>
          <p:nvPr/>
        </p:nvSpPr>
        <p:spPr>
          <a:xfrm>
            <a:off x="5751492" y="2740401"/>
            <a:ext cx="69694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5400" b="1" dirty="0">
                <a:solidFill>
                  <a:schemeClr val="accent6"/>
                </a:solidFill>
              </a:rPr>
              <a:t>道のり</a:t>
            </a:r>
            <a:r>
              <a:rPr lang="en-US" altLang="ja-JP" sz="5400" b="1" dirty="0"/>
              <a:t>÷</a:t>
            </a:r>
            <a:r>
              <a:rPr lang="ja-JP" altLang="en-US" sz="5400" b="1" dirty="0">
                <a:solidFill>
                  <a:srgbClr val="FF0000"/>
                </a:solidFill>
              </a:rPr>
              <a:t>速さ</a:t>
            </a:r>
            <a:r>
              <a:rPr lang="ja-JP" altLang="en-US" sz="5400" b="1" dirty="0"/>
              <a:t>＝</a:t>
            </a:r>
            <a:r>
              <a:rPr lang="ja-JP" altLang="en-US" sz="5400" b="1" dirty="0">
                <a:solidFill>
                  <a:srgbClr val="0070C0"/>
                </a:solidFill>
              </a:rPr>
              <a:t>時間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B4411BD-D7BD-3106-D9D2-195346709EA2}"/>
              </a:ext>
            </a:extLst>
          </p:cNvPr>
          <p:cNvSpPr txBox="1"/>
          <p:nvPr/>
        </p:nvSpPr>
        <p:spPr>
          <a:xfrm>
            <a:off x="8130831" y="4291204"/>
            <a:ext cx="41546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400" b="1" dirty="0">
                <a:solidFill>
                  <a:schemeClr val="accent6"/>
                </a:solidFill>
              </a:rPr>
              <a:t>100</a:t>
            </a:r>
            <a:r>
              <a:rPr lang="en-US" altLang="ja-JP" sz="5400" b="1" dirty="0"/>
              <a:t>÷</a:t>
            </a:r>
            <a:r>
              <a:rPr lang="en-US" altLang="ja-JP" sz="5400" b="1" dirty="0">
                <a:solidFill>
                  <a:srgbClr val="FF0000"/>
                </a:solidFill>
              </a:rPr>
              <a:t>20</a:t>
            </a:r>
            <a:r>
              <a:rPr lang="ja-JP" altLang="en-US" sz="5400" b="1" dirty="0"/>
              <a:t>＝</a:t>
            </a:r>
            <a:r>
              <a:rPr lang="en-US" altLang="ja-JP" sz="5400" b="1" dirty="0">
                <a:solidFill>
                  <a:srgbClr val="0070C0"/>
                </a:solidFill>
              </a:rPr>
              <a:t>5</a:t>
            </a:r>
            <a:endParaRPr lang="ja-JP" altLang="en-US" sz="5400" b="1" dirty="0">
              <a:solidFill>
                <a:srgbClr val="0070C0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6BF8B88-5FA7-2EBD-2F6B-D9A9340D4BC6}"/>
              </a:ext>
            </a:extLst>
          </p:cNvPr>
          <p:cNvSpPr txBox="1"/>
          <p:nvPr/>
        </p:nvSpPr>
        <p:spPr>
          <a:xfrm>
            <a:off x="10090205" y="5382541"/>
            <a:ext cx="17041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400" b="1" dirty="0">
                <a:solidFill>
                  <a:srgbClr val="0070C0"/>
                </a:solidFill>
              </a:rPr>
              <a:t>5</a:t>
            </a:r>
            <a:r>
              <a:rPr lang="ja-JP" altLang="en-US" sz="5400" b="1" dirty="0">
                <a:solidFill>
                  <a:srgbClr val="0070C0"/>
                </a:solidFill>
              </a:rPr>
              <a:t>秒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347997-475D-CE76-B397-C8FD381C3F8F}"/>
              </a:ext>
            </a:extLst>
          </p:cNvPr>
          <p:cNvSpPr txBox="1"/>
          <p:nvPr/>
        </p:nvSpPr>
        <p:spPr>
          <a:xfrm>
            <a:off x="8242000" y="3609704"/>
            <a:ext cx="378252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400" b="1" dirty="0">
                <a:solidFill>
                  <a:schemeClr val="accent6"/>
                </a:solidFill>
              </a:rPr>
              <a:t>40</a:t>
            </a:r>
            <a:r>
              <a:rPr lang="ja-JP" altLang="en-US" sz="4400" b="1" dirty="0"/>
              <a:t>＋</a:t>
            </a:r>
            <a:r>
              <a:rPr lang="en-US" altLang="ja-JP" sz="4400" b="1" dirty="0">
                <a:solidFill>
                  <a:schemeClr val="accent6"/>
                </a:solidFill>
              </a:rPr>
              <a:t>60</a:t>
            </a:r>
            <a:r>
              <a:rPr lang="ja-JP" altLang="en-US" sz="4400" b="1" dirty="0"/>
              <a:t>＝</a:t>
            </a:r>
            <a:r>
              <a:rPr lang="en-US" altLang="ja-JP" sz="4400" b="1" dirty="0">
                <a:solidFill>
                  <a:schemeClr val="accent6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429236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1" grpId="0"/>
      <p:bldP spid="12" grpId="0"/>
      <p:bldP spid="29" grpId="0"/>
      <p:bldP spid="30" grpId="0"/>
      <p:bldP spid="13" grpId="0" animBg="1"/>
      <p:bldP spid="14" grpId="0" animBg="1"/>
      <p:bldP spid="23" grpId="0" animBg="1"/>
      <p:bldP spid="24" grpId="0"/>
      <p:bldP spid="2" grpId="0" animBg="1"/>
      <p:bldP spid="5" grpId="0" animBg="1"/>
      <p:bldP spid="7" grpId="0"/>
      <p:bldP spid="15" grpId="0"/>
      <p:bldP spid="18" grpId="0"/>
      <p:bldP spid="19" grpId="0"/>
      <p:bldP spid="22" grpId="0"/>
      <p:bldP spid="25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奥行">
  <a:themeElements>
    <a:clrScheme name="奥行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奥行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奥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インテグラル">
  <a:themeElements>
    <a:clrScheme name="インテグラル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インテグラル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インテグラル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4290</TotalTime>
  <Words>418</Words>
  <Application>Microsoft Office PowerPoint</Application>
  <PresentationFormat>ワイド画面</PresentationFormat>
  <Paragraphs>105</Paragraphs>
  <Slides>10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10</vt:i4>
      </vt:variant>
    </vt:vector>
  </HeadingPairs>
  <TitlesOfParts>
    <vt:vector size="19" baseType="lpstr">
      <vt:lpstr>ＭＳ Ｐゴシック</vt:lpstr>
      <vt:lpstr>游ゴシック</vt:lpstr>
      <vt:lpstr>Arial</vt:lpstr>
      <vt:lpstr>Corbel</vt:lpstr>
      <vt:lpstr>Tw Cen MT</vt:lpstr>
      <vt:lpstr>Tw Cen MT Condensed</vt:lpstr>
      <vt:lpstr>Wingdings 3</vt:lpstr>
      <vt:lpstr>奥行</vt:lpstr>
      <vt:lpstr>インテグラル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信也 高田</dc:creator>
  <cp:lastModifiedBy>S T</cp:lastModifiedBy>
  <cp:revision>288</cp:revision>
  <cp:lastPrinted>2021-02-10T00:31:59Z</cp:lastPrinted>
  <dcterms:created xsi:type="dcterms:W3CDTF">2021-02-03T12:05:09Z</dcterms:created>
  <dcterms:modified xsi:type="dcterms:W3CDTF">2024-12-28T08:34:30Z</dcterms:modified>
</cp:coreProperties>
</file>